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62" r:id="rId2"/>
    <p:sldId id="263" r:id="rId3"/>
    <p:sldId id="264" r:id="rId4"/>
    <p:sldId id="282" r:id="rId5"/>
    <p:sldId id="260" r:id="rId6"/>
    <p:sldId id="266" r:id="rId7"/>
    <p:sldId id="265" r:id="rId8"/>
    <p:sldId id="324" r:id="rId9"/>
    <p:sldId id="258" r:id="rId10"/>
    <p:sldId id="259" r:id="rId11"/>
    <p:sldId id="281" r:id="rId12"/>
    <p:sldId id="267" r:id="rId13"/>
    <p:sldId id="268" r:id="rId14"/>
    <p:sldId id="269" r:id="rId15"/>
    <p:sldId id="302" r:id="rId16"/>
    <p:sldId id="286" r:id="rId17"/>
    <p:sldId id="270" r:id="rId18"/>
    <p:sldId id="272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303" r:id="rId27"/>
    <p:sldId id="283" r:id="rId28"/>
    <p:sldId id="285" r:id="rId29"/>
    <p:sldId id="284" r:id="rId30"/>
    <p:sldId id="287" r:id="rId31"/>
    <p:sldId id="289" r:id="rId32"/>
    <p:sldId id="288" r:id="rId33"/>
    <p:sldId id="290" r:id="rId34"/>
    <p:sldId id="292" r:id="rId35"/>
    <p:sldId id="291" r:id="rId36"/>
    <p:sldId id="293" r:id="rId37"/>
    <p:sldId id="294" r:id="rId38"/>
    <p:sldId id="295" r:id="rId39"/>
    <p:sldId id="296" r:id="rId40"/>
    <p:sldId id="297" r:id="rId41"/>
    <p:sldId id="299" r:id="rId42"/>
    <p:sldId id="298" r:id="rId43"/>
    <p:sldId id="300" r:id="rId44"/>
    <p:sldId id="301" r:id="rId45"/>
    <p:sldId id="306" r:id="rId46"/>
    <p:sldId id="321" r:id="rId47"/>
    <p:sldId id="320" r:id="rId48"/>
    <p:sldId id="322" r:id="rId49"/>
    <p:sldId id="304" r:id="rId50"/>
    <p:sldId id="317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6" r:id="rId60"/>
    <p:sldId id="315" r:id="rId61"/>
    <p:sldId id="326" r:id="rId62"/>
    <p:sldId id="323" r:id="rId63"/>
    <p:sldId id="318" r:id="rId64"/>
    <p:sldId id="319" r:id="rId65"/>
    <p:sldId id="305" r:id="rId66"/>
    <p:sldId id="274" r:id="rId67"/>
    <p:sldId id="325" r:id="rId6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gely Kalapos" initials="GK" lastIdx="1" clrIdx="0">
    <p:extLst>
      <p:ext uri="{19B8F6BF-5375-455C-9EA6-DF929625EA0E}">
        <p15:presenceInfo xmlns:p15="http://schemas.microsoft.com/office/powerpoint/2012/main" userId="b905280d056d62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0451" autoAdjust="0"/>
  </p:normalViewPr>
  <p:slideViewPr>
    <p:cSldViewPr snapToGrid="0">
      <p:cViewPr varScale="1">
        <p:scale>
          <a:sx n="61" d="100"/>
          <a:sy n="61" d="100"/>
        </p:scale>
        <p:origin x="292" y="60"/>
      </p:cViewPr>
      <p:guideLst/>
    </p:cSldViewPr>
  </p:slideViewPr>
  <p:outlineViewPr>
    <p:cViewPr>
      <p:scale>
        <a:sx n="33" d="100"/>
        <a:sy n="33" d="100"/>
      </p:scale>
      <p:origin x="0" y="-2017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gely Kalapos" userId="b905280d056d6229" providerId="LiveId" clId="{BE848625-5867-4DB2-8288-0BED420D4B97}"/>
    <pc:docChg chg="undo custSel addSld delSld modSld">
      <pc:chgData name="Gergely Kalapos" userId="b905280d056d6229" providerId="LiveId" clId="{BE848625-5867-4DB2-8288-0BED420D4B97}" dt="2018-06-20T12:12:58.154" v="257" actId="20577"/>
      <pc:docMkLst>
        <pc:docMk/>
      </pc:docMkLst>
      <pc:sldChg chg="addSp modSp modAnim">
        <pc:chgData name="Gergely Kalapos" userId="b905280d056d6229" providerId="LiveId" clId="{BE848625-5867-4DB2-8288-0BED420D4B97}" dt="2018-06-20T10:11:00.777" v="141" actId="20577"/>
        <pc:sldMkLst>
          <pc:docMk/>
          <pc:sldMk cId="3816359785" sldId="270"/>
        </pc:sldMkLst>
        <pc:spChg chg="add mod">
          <ac:chgData name="Gergely Kalapos" userId="b905280d056d6229" providerId="LiveId" clId="{BE848625-5867-4DB2-8288-0BED420D4B97}" dt="2018-06-20T10:10:41.663" v="133" actId="1076"/>
          <ac:spMkLst>
            <pc:docMk/>
            <pc:sldMk cId="3816359785" sldId="270"/>
            <ac:spMk id="3" creationId="{9BFFB761-AE4A-4753-BD30-5B5DC913100B}"/>
          </ac:spMkLst>
        </pc:spChg>
        <pc:spChg chg="mod">
          <ac:chgData name="Gergely Kalapos" userId="b905280d056d6229" providerId="LiveId" clId="{BE848625-5867-4DB2-8288-0BED420D4B97}" dt="2018-06-20T10:10:38.048" v="132" actId="20577"/>
          <ac:spMkLst>
            <pc:docMk/>
            <pc:sldMk cId="3816359785" sldId="270"/>
            <ac:spMk id="15" creationId="{0273BEA0-6985-46E1-A460-AA0F02A14A85}"/>
          </ac:spMkLst>
        </pc:spChg>
      </pc:sldChg>
      <pc:sldChg chg="addSp delSp modSp add">
        <pc:chgData name="Gergely Kalapos" userId="b905280d056d6229" providerId="LiveId" clId="{BE848625-5867-4DB2-8288-0BED420D4B97}" dt="2018-06-20T12:12:58.154" v="257" actId="20577"/>
        <pc:sldMkLst>
          <pc:docMk/>
          <pc:sldMk cId="1650706944" sldId="275"/>
        </pc:sldMkLst>
        <pc:spChg chg="mod">
          <ac:chgData name="Gergely Kalapos" userId="b905280d056d6229" providerId="LiveId" clId="{BE848625-5867-4DB2-8288-0BED420D4B97}" dt="2018-06-20T12:12:58.154" v="257" actId="20577"/>
          <ac:spMkLst>
            <pc:docMk/>
            <pc:sldMk cId="1650706944" sldId="275"/>
            <ac:spMk id="2" creationId="{8395D825-602C-49E8-A207-F061EF4BDB87}"/>
          </ac:spMkLst>
        </pc:spChg>
        <pc:spChg chg="del">
          <ac:chgData name="Gergely Kalapos" userId="b905280d056d6229" providerId="LiveId" clId="{BE848625-5867-4DB2-8288-0BED420D4B97}" dt="2018-06-20T10:06:19.404" v="1" actId="20577"/>
          <ac:spMkLst>
            <pc:docMk/>
            <pc:sldMk cId="1650706944" sldId="275"/>
            <ac:spMk id="3" creationId="{4C286166-89F6-474B-9BCD-0B49C4193207}"/>
          </ac:spMkLst>
        </pc:spChg>
        <pc:spChg chg="add mod">
          <ac:chgData name="Gergely Kalapos" userId="b905280d056d6229" providerId="LiveId" clId="{BE848625-5867-4DB2-8288-0BED420D4B97}" dt="2018-06-20T10:08:16.553" v="30" actId="1076"/>
          <ac:spMkLst>
            <pc:docMk/>
            <pc:sldMk cId="1650706944" sldId="275"/>
            <ac:spMk id="5" creationId="{57B22683-C755-4CE4-A696-E72B2830C0C6}"/>
          </ac:spMkLst>
        </pc:spChg>
        <pc:spChg chg="add mod">
          <ac:chgData name="Gergely Kalapos" userId="b905280d056d6229" providerId="LiveId" clId="{BE848625-5867-4DB2-8288-0BED420D4B97}" dt="2018-06-20T10:08:32.223" v="37" actId="14100"/>
          <ac:spMkLst>
            <pc:docMk/>
            <pc:sldMk cId="1650706944" sldId="275"/>
            <ac:spMk id="6" creationId="{525B0A73-AE83-4769-95B6-651E03DFA395}"/>
          </ac:spMkLst>
        </pc:spChg>
        <pc:picChg chg="add mod modCrop">
          <ac:chgData name="Gergely Kalapos" userId="b905280d056d6229" providerId="LiveId" clId="{BE848625-5867-4DB2-8288-0BED420D4B97}" dt="2018-06-20T10:08:24.304" v="34" actId="1076"/>
          <ac:picMkLst>
            <pc:docMk/>
            <pc:sldMk cId="1650706944" sldId="275"/>
            <ac:picMk id="4" creationId="{F2655ECA-E4D8-4B08-8F51-C7737680A95A}"/>
          </ac:picMkLst>
        </pc:picChg>
      </pc:sldChg>
      <pc:sldChg chg="modSp add">
        <pc:chgData name="Gergely Kalapos" userId="b905280d056d6229" providerId="LiveId" clId="{BE848625-5867-4DB2-8288-0BED420D4B97}" dt="2018-06-20T12:00:26.952" v="216" actId="27636"/>
        <pc:sldMkLst>
          <pc:docMk/>
          <pc:sldMk cId="1151099037" sldId="276"/>
        </pc:sldMkLst>
        <pc:spChg chg="mod">
          <ac:chgData name="Gergely Kalapos" userId="b905280d056d6229" providerId="LiveId" clId="{BE848625-5867-4DB2-8288-0BED420D4B97}" dt="2018-06-20T10:16:04.947" v="172" actId="20577"/>
          <ac:spMkLst>
            <pc:docMk/>
            <pc:sldMk cId="1151099037" sldId="276"/>
            <ac:spMk id="2" creationId="{08AEB551-B4DD-4844-8116-135636E1A56D}"/>
          </ac:spMkLst>
        </pc:spChg>
        <pc:spChg chg="mod">
          <ac:chgData name="Gergely Kalapos" userId="b905280d056d6229" providerId="LiveId" clId="{BE848625-5867-4DB2-8288-0BED420D4B97}" dt="2018-06-20T12:00:26.952" v="216" actId="27636"/>
          <ac:spMkLst>
            <pc:docMk/>
            <pc:sldMk cId="1151099037" sldId="276"/>
            <ac:spMk id="3" creationId="{46B73A0F-BDAF-4FE4-A9F5-EC8EAA0F314F}"/>
          </ac:spMkLst>
        </pc:spChg>
      </pc:sldChg>
      <pc:sldChg chg="add">
        <pc:chgData name="Gergely Kalapos" userId="b905280d056d6229" providerId="LiveId" clId="{BE848625-5867-4DB2-8288-0BED420D4B97}" dt="2018-06-20T12:00:40.471" v="217" actId="20577"/>
        <pc:sldMkLst>
          <pc:docMk/>
          <pc:sldMk cId="4177078027" sldId="277"/>
        </pc:sldMkLst>
      </pc:sldChg>
      <pc:sldChg chg="add del">
        <pc:chgData name="Gergely Kalapos" userId="b905280d056d6229" providerId="LiveId" clId="{BE848625-5867-4DB2-8288-0BED420D4B97}" dt="2018-06-20T12:02:15.049" v="220" actId="20577"/>
        <pc:sldMkLst>
          <pc:docMk/>
          <pc:sldMk cId="2394755575" sldId="278"/>
        </pc:sldMkLst>
      </pc:sldChg>
      <pc:sldChg chg="add del">
        <pc:chgData name="Gergely Kalapos" userId="b905280d056d6229" providerId="LiveId" clId="{BE848625-5867-4DB2-8288-0BED420D4B97}" dt="2018-06-20T12:02:15.049" v="220" actId="20577"/>
        <pc:sldMkLst>
          <pc:docMk/>
          <pc:sldMk cId="1716301686" sldId="279"/>
        </pc:sldMkLst>
      </pc:sldChg>
      <pc:sldChg chg="add del">
        <pc:chgData name="Gergely Kalapos" userId="b905280d056d6229" providerId="LiveId" clId="{BE848625-5867-4DB2-8288-0BED420D4B97}" dt="2018-06-20T12:02:15.049" v="220" actId="20577"/>
        <pc:sldMkLst>
          <pc:docMk/>
          <pc:sldMk cId="1947884724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77EE1-02FE-4755-BB31-31481C473BAC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6BA5B-81ED-4239-AA03-194D37C9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09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263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04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14261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6BA5B-81ED-4239-AA03-194D37C9C3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24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6BA5B-81ED-4239-AA03-194D37C9C3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43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7441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553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873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6936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854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47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820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77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4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55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17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41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7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1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28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223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20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6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976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72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28444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854031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91284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942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kalapos.net/" TargetMode="External"/><Relationship Id="rId5" Type="http://schemas.openxmlformats.org/officeDocument/2006/relationships/hyperlink" Target="http://twitter.com/gregkalapos" TargetMode="Externa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3069-4592-427A-8C97-79D9D1DAF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40" y="944481"/>
            <a:ext cx="10949870" cy="235746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75581-8949-424E-BAAB-CFB34DEF8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040" y="3683118"/>
            <a:ext cx="1094987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6" indent="0" algn="ctr">
              <a:buNone/>
              <a:defRPr sz="1600"/>
            </a:lvl6pPr>
            <a:lvl7pPr marL="2743291" indent="0" algn="ctr">
              <a:buNone/>
              <a:defRPr sz="1600"/>
            </a:lvl7pPr>
            <a:lvl8pPr marL="3200506" indent="0" algn="ctr">
              <a:buNone/>
              <a:defRPr sz="1600"/>
            </a:lvl8pPr>
            <a:lvl9pPr marL="365772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EA04C7-8EE8-4DB5-A063-D69CA5F81F86}"/>
              </a:ext>
            </a:extLst>
          </p:cNvPr>
          <p:cNvSpPr txBox="1"/>
          <p:nvPr/>
        </p:nvSpPr>
        <p:spPr>
          <a:xfrm>
            <a:off x="9399433" y="5585240"/>
            <a:ext cx="2541103" cy="1436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en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G</a:t>
            </a:r>
            <a:r>
              <a:rPr lang="en-US" sz="1934" dirty="0" err="1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ergely</a:t>
            </a:r>
            <a:r>
              <a:rPr lang="en-US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Kalapos</a:t>
            </a:r>
          </a:p>
          <a:p>
            <a:pPr algn="l">
              <a:spcBef>
                <a:spcPts val="400"/>
              </a:spcBef>
            </a:pPr>
            <a:r>
              <a:rPr lang="en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    @</a:t>
            </a:r>
            <a:r>
              <a:rPr lang="en-US" sz="1934" dirty="0" err="1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gregkalapos</a:t>
            </a:r>
            <a:endParaRPr lang="en-US" sz="1934" dirty="0">
              <a:solidFill>
                <a:schemeClr val="lt2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algn="l">
              <a:spcBef>
                <a:spcPts val="400"/>
              </a:spcBef>
            </a:pPr>
            <a:r>
              <a:rPr lang="en-US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    www.kalapos.net</a:t>
            </a:r>
          </a:p>
          <a:p>
            <a:pPr algn="r">
              <a:spcBef>
                <a:spcPts val="400"/>
              </a:spcBef>
            </a:pPr>
            <a:r>
              <a:rPr lang="en-US" sz="1934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28" name="Picture 4" descr="Twitter_Logo_White_On_Image.png (400×400)">
            <a:extLst>
              <a:ext uri="{FF2B5EF4-FFF2-40B4-BE49-F238E27FC236}">
                <a16:creationId xmlns:a16="http://schemas.microsoft.com/office/drawing/2014/main" id="{C320F92C-00A4-41A0-BB64-34B8495F4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434" y="5934638"/>
            <a:ext cx="406576" cy="40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Graphic 1024" descr="World">
            <a:extLst>
              <a:ext uri="{FF2B5EF4-FFF2-40B4-BE49-F238E27FC236}">
                <a16:creationId xmlns:a16="http://schemas.microsoft.com/office/drawing/2014/main" id="{651C616E-6372-4210-8C8E-1EF44825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0256" y="6301983"/>
            <a:ext cx="297414" cy="297423"/>
          </a:xfrm>
          <a:prstGeom prst="rect">
            <a:avLst/>
          </a:prstGeom>
        </p:spPr>
      </p:pic>
      <p:sp>
        <p:nvSpPr>
          <p:cNvPr id="4" name="Rectangle 3">
            <a:hlinkClick r:id="rId5"/>
            <a:extLst>
              <a:ext uri="{FF2B5EF4-FFF2-40B4-BE49-F238E27FC236}">
                <a16:creationId xmlns:a16="http://schemas.microsoft.com/office/drawing/2014/main" id="{ED15CB9A-277E-4C15-8427-319D57A9434F}"/>
              </a:ext>
            </a:extLst>
          </p:cNvPr>
          <p:cNvSpPr/>
          <p:nvPr/>
        </p:nvSpPr>
        <p:spPr>
          <a:xfrm>
            <a:off x="9450256" y="5934638"/>
            <a:ext cx="1949264" cy="367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6EE45F33-489C-488A-B19C-AB97F2A0ECB4}"/>
              </a:ext>
            </a:extLst>
          </p:cNvPr>
          <p:cNvSpPr/>
          <p:nvPr/>
        </p:nvSpPr>
        <p:spPr>
          <a:xfrm>
            <a:off x="9443789" y="6319930"/>
            <a:ext cx="2376007" cy="3493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D97E-4502-4E2C-AC1C-A13AF45E6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D989-789D-4BBC-99BE-189D48558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F4AC1-52D8-400A-B1DB-56A6462E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9BC31-9936-44E2-9991-AA7644E0D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7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976D3-C696-4D59-9A14-CE8811AE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94735-B924-4D21-95A1-EF3CA48C3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28CAB-FC0F-4A79-A772-4A985B74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65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A657-8165-44BD-9375-4DEBBCE3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E5B34-FA00-4190-BD1D-743C965C0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FBC04-29AE-4D6A-A855-9140CEC8C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6" indent="0">
              <a:buNone/>
              <a:defRPr sz="1000"/>
            </a:lvl6pPr>
            <a:lvl7pPr marL="2743291" indent="0">
              <a:buNone/>
              <a:defRPr sz="1000"/>
            </a:lvl7pPr>
            <a:lvl8pPr marL="3200506" indent="0">
              <a:buNone/>
              <a:defRPr sz="1000"/>
            </a:lvl8pPr>
            <a:lvl9pPr marL="3657721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56387-2D5A-408B-B374-C1011DC7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D1424-67F2-43F9-A031-7C6B0A8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5A8DA-3309-4A08-8683-2CF42557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1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0029-2EFB-4AD6-A2F6-B5A63664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CC9B8F-5A53-4CEA-A004-7D4C4278E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6" indent="0">
              <a:buNone/>
              <a:defRPr sz="2000"/>
            </a:lvl6pPr>
            <a:lvl7pPr marL="2743291" indent="0">
              <a:buNone/>
              <a:defRPr sz="2000"/>
            </a:lvl7pPr>
            <a:lvl8pPr marL="3200506" indent="0">
              <a:buNone/>
              <a:defRPr sz="2000"/>
            </a:lvl8pPr>
            <a:lvl9pPr marL="365772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A6877-A836-43BE-A5AA-617AE7BC4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6" indent="0">
              <a:buNone/>
              <a:defRPr sz="1000"/>
            </a:lvl6pPr>
            <a:lvl7pPr marL="2743291" indent="0">
              <a:buNone/>
              <a:defRPr sz="1000"/>
            </a:lvl7pPr>
            <a:lvl8pPr marL="3200506" indent="0">
              <a:buNone/>
              <a:defRPr sz="1000"/>
            </a:lvl8pPr>
            <a:lvl9pPr marL="3657721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31D59-1300-42F2-ACE9-39B29F761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641FF-C153-4E82-91C7-887EFCC8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59014-0810-4467-A970-1F975216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88CE-2A24-4C16-92B8-D8FF8E3B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5CDD1-A532-43E3-BC45-DC4553DFF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A75E5-B589-41C5-85CC-6D3620E5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4D9F0-2F45-4DFE-BEF5-AC9635D9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0A16A-B3A7-4E5A-BB5B-DB630304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6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8E6A5-CEA5-409C-9CA7-832683B46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7C042-177D-43B0-8CCD-576614CA8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614C3-24AA-48A9-95BE-502D04E3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2371-B8D8-4E2A-A551-9F2798D2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9A20A-66E9-4853-B15C-0C6C4F57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12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53667" y="651001"/>
            <a:ext cx="107120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8001"/>
            </a:lvl1pPr>
            <a:lvl2pPr lvl="1" rtl="0">
              <a:spcBef>
                <a:spcPts val="0"/>
              </a:spcBef>
              <a:buSzPct val="100000"/>
              <a:defRPr sz="8001"/>
            </a:lvl2pPr>
            <a:lvl3pPr lvl="2" rtl="0">
              <a:spcBef>
                <a:spcPts val="0"/>
              </a:spcBef>
              <a:buSzPct val="100000"/>
              <a:defRPr sz="8001"/>
            </a:lvl3pPr>
            <a:lvl4pPr lvl="3" rtl="0">
              <a:spcBef>
                <a:spcPts val="0"/>
              </a:spcBef>
              <a:buSzPct val="100000"/>
              <a:defRPr sz="8001"/>
            </a:lvl4pPr>
            <a:lvl5pPr lvl="4" rtl="0">
              <a:spcBef>
                <a:spcPts val="0"/>
              </a:spcBef>
              <a:buSzPct val="100000"/>
              <a:defRPr sz="8001"/>
            </a:lvl5pPr>
            <a:lvl6pPr lvl="5" rtl="0">
              <a:spcBef>
                <a:spcPts val="0"/>
              </a:spcBef>
              <a:buSzPct val="100000"/>
              <a:defRPr sz="8001"/>
            </a:lvl6pPr>
            <a:lvl7pPr lvl="6" rtl="0">
              <a:spcBef>
                <a:spcPts val="0"/>
              </a:spcBef>
              <a:buSzPct val="100000"/>
              <a:defRPr sz="8001"/>
            </a:lvl7pPr>
            <a:lvl8pPr lvl="7" rtl="0">
              <a:spcBef>
                <a:spcPts val="0"/>
              </a:spcBef>
              <a:buSzPct val="100000"/>
              <a:defRPr sz="8001"/>
            </a:lvl8pPr>
            <a:lvl9pPr lvl="8" rtl="0">
              <a:spcBef>
                <a:spcPts val="0"/>
              </a:spcBef>
              <a:buSzPct val="100000"/>
              <a:defRPr sz="800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9279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ummar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5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6586001" y="965601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9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2134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123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14601" y="1664400"/>
            <a:ext cx="10962800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SzPct val="100000"/>
              <a:defRPr sz="1600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2127201" y="4365234"/>
            <a:ext cx="79376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6813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29200" y="984969"/>
            <a:ext cx="10962800" cy="102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29200" y="2558769"/>
            <a:ext cx="5333200" cy="361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66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134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259000" y="2558769"/>
            <a:ext cx="5333200" cy="361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66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134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61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5C62-871A-4EFC-8293-32CF3889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955"/>
            <a:ext cx="12192000" cy="1325563"/>
          </a:xfrm>
        </p:spPr>
        <p:txBody>
          <a:bodyPr>
            <a:normAutofit/>
          </a:bodyPr>
          <a:lstStyle>
            <a:lvl1pPr algn="ctr">
              <a:defRPr lang="de-AT" sz="4802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51221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6401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6401"/>
            </a:lvl2pPr>
            <a:lvl3pPr lvl="2" rtl="0">
              <a:spcBef>
                <a:spcPts val="0"/>
              </a:spcBef>
              <a:buSzPct val="100000"/>
              <a:defRPr sz="6401"/>
            </a:lvl3pPr>
            <a:lvl4pPr lvl="3" rtl="0">
              <a:spcBef>
                <a:spcPts val="0"/>
              </a:spcBef>
              <a:buSzPct val="100000"/>
              <a:defRPr sz="6401"/>
            </a:lvl4pPr>
            <a:lvl5pPr lvl="4" rtl="0">
              <a:spcBef>
                <a:spcPts val="0"/>
              </a:spcBef>
              <a:buSzPct val="100000"/>
              <a:defRPr sz="6401"/>
            </a:lvl5pPr>
            <a:lvl6pPr lvl="5" rtl="0">
              <a:spcBef>
                <a:spcPts val="0"/>
              </a:spcBef>
              <a:buSzPct val="100000"/>
              <a:defRPr sz="6401"/>
            </a:lvl6pPr>
            <a:lvl7pPr lvl="6" rtl="0">
              <a:spcBef>
                <a:spcPts val="0"/>
              </a:spcBef>
              <a:buSzPct val="100000"/>
              <a:defRPr sz="6401"/>
            </a:lvl7pPr>
            <a:lvl8pPr lvl="7" rtl="0">
              <a:spcBef>
                <a:spcPts val="0"/>
              </a:spcBef>
              <a:buSzPct val="100000"/>
              <a:defRPr sz="6401"/>
            </a:lvl8pPr>
            <a:lvl9pPr lvl="8" rtl="0">
              <a:spcBef>
                <a:spcPts val="0"/>
              </a:spcBef>
              <a:buSzPct val="100000"/>
              <a:defRPr sz="640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520700" y="3718841"/>
            <a:ext cx="10962800" cy="57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9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1873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74D-A377-4444-834E-D16440D6A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5680" y="1497706"/>
            <a:ext cx="4582159" cy="4221846"/>
          </a:xfrm>
        </p:spPr>
        <p:txBody>
          <a:bodyPr anchor="ctr"/>
          <a:lstStyle>
            <a:lvl1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B94470-8EF8-4E08-98E7-D086761EA8C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0"/>
            <a:ext cx="7091680" cy="6858000"/>
          </a:xfrm>
          <a:solidFill>
            <a:schemeClr val="bg2">
              <a:lumMod val="25000"/>
            </a:schemeClr>
          </a:solidFill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244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A021-058B-40A5-9CA3-39258645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8EDB-58AB-4B66-BEBD-71C8BEFC8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C0C5E-FD3B-473F-B293-B01B5D09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B7832-7507-440C-9B40-61041176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BCD1D-B737-4D02-A273-778A236E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36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54000" y="4516833"/>
            <a:ext cx="5393600" cy="197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3202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586001" y="965603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9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2134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1594247" y="1223970"/>
            <a:ext cx="2913116" cy="3054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144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5C62-871A-4EFC-8293-32CF3889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955"/>
            <a:ext cx="12192000" cy="1325563"/>
          </a:xfrm>
        </p:spPr>
        <p:txBody>
          <a:bodyPr>
            <a:normAutofit/>
          </a:bodyPr>
          <a:lstStyle>
            <a:lvl1pPr algn="ctr">
              <a:defRPr lang="de-AT" sz="4802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04125-334B-40E1-A478-631AA6BA82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8480" y="1549059"/>
            <a:ext cx="11043920" cy="4980706"/>
          </a:xfrm>
        </p:spPr>
        <p:txBody>
          <a:bodyPr/>
          <a:lstStyle>
            <a:lvl1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93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3069-4592-427A-8C97-79D9D1DAF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40" y="944481"/>
            <a:ext cx="10949870" cy="2357461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75581-8949-424E-BAAB-CFB34DEF8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040" y="3683118"/>
            <a:ext cx="1094987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6" indent="0" algn="ctr">
              <a:buNone/>
              <a:defRPr sz="1600"/>
            </a:lvl6pPr>
            <a:lvl7pPr marL="2743291" indent="0" algn="ctr">
              <a:buNone/>
              <a:defRPr sz="1600"/>
            </a:lvl7pPr>
            <a:lvl8pPr marL="3200506" indent="0" algn="ctr">
              <a:buNone/>
              <a:defRPr sz="1600"/>
            </a:lvl8pPr>
            <a:lvl9pPr marL="365772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9434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74D-A377-4444-834E-D16440D6A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9280" y="1497706"/>
            <a:ext cx="4988559" cy="4221846"/>
          </a:xfrm>
        </p:spPr>
        <p:txBody>
          <a:bodyPr anchor="ctr"/>
          <a:lstStyle>
            <a:lvl1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20FB49-8960-43D0-96F8-141800725FE5}"/>
              </a:ext>
            </a:extLst>
          </p:cNvPr>
          <p:cNvSpPr/>
          <p:nvPr/>
        </p:nvSpPr>
        <p:spPr>
          <a:xfrm>
            <a:off x="0" y="0"/>
            <a:ext cx="6636469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5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74D-A377-4444-834E-D16440D6A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5680" y="1497706"/>
            <a:ext cx="4582159" cy="4221846"/>
          </a:xfrm>
        </p:spPr>
        <p:txBody>
          <a:bodyPr anchor="ctr"/>
          <a:lstStyle>
            <a:lvl1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B94470-8EF8-4E08-98E7-D086761EA8C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0"/>
            <a:ext cx="7091680" cy="6858000"/>
          </a:xfrm>
          <a:solidFill>
            <a:schemeClr val="bg2">
              <a:lumMod val="25000"/>
            </a:schemeClr>
          </a:solidFill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86120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C1916-5F9D-43E9-AFAD-74E438F952DF}"/>
              </a:ext>
            </a:extLst>
          </p:cNvPr>
          <p:cNvCxnSpPr>
            <a:cxnSpLocks/>
          </p:cNvCxnSpPr>
          <p:nvPr/>
        </p:nvCxnSpPr>
        <p:spPr>
          <a:xfrm>
            <a:off x="2590800" y="1428688"/>
            <a:ext cx="0" cy="348488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DFF978C-1A6F-464F-8E1C-433A449B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2502057"/>
            <a:ext cx="2341880" cy="1325563"/>
          </a:xfrm>
        </p:spPr>
        <p:txBody>
          <a:bodyPr>
            <a:noAutofit/>
          </a:bodyPr>
          <a:lstStyle>
            <a:lvl1pPr algn="ctr">
              <a:defRPr lang="en-US" sz="4300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B866DAA-951D-4276-94AC-DF1BAA26D6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00399" y="2336799"/>
            <a:ext cx="8312909" cy="1656081"/>
          </a:xfrm>
        </p:spPr>
        <p:txBody>
          <a:bodyPr/>
          <a:lstStyle>
            <a:lvl1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30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043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C1916-5F9D-43E9-AFAD-74E438F952DF}"/>
              </a:ext>
            </a:extLst>
          </p:cNvPr>
          <p:cNvCxnSpPr>
            <a:cxnSpLocks/>
          </p:cNvCxnSpPr>
          <p:nvPr/>
        </p:nvCxnSpPr>
        <p:spPr>
          <a:xfrm>
            <a:off x="3200400" y="1449008"/>
            <a:ext cx="0" cy="348488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DFF978C-1A6F-464F-8E1C-433A449B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2502057"/>
            <a:ext cx="3007360" cy="1325563"/>
          </a:xfrm>
        </p:spPr>
        <p:txBody>
          <a:bodyPr>
            <a:noAutofit/>
          </a:bodyPr>
          <a:lstStyle>
            <a:lvl1pPr algn="ctr">
              <a:defRPr lang="en-US" sz="4300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B866DAA-951D-4276-94AC-DF1BAA26D6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28720" y="2336797"/>
            <a:ext cx="8109708" cy="1656081"/>
          </a:xfrm>
        </p:spPr>
        <p:txBody>
          <a:bodyPr/>
          <a:lstStyle>
            <a:lvl1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30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80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5D34-D8EC-4E99-9CF5-171AFE33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227CD-FA8B-4957-B1C1-DA914EFD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2C053-4BE2-4D4F-8C63-19CA87FBA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AA1D3-942A-406A-BD67-4B18DBC8B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A89DD4-AFDE-4C57-9F58-6FA1602FC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DC6F6-5B54-407A-B024-3CF94090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FC9B6-C2C3-4057-AE0F-4A5638437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6C479-659B-4268-8F7E-75E44019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5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E0FDF-5132-412F-9159-782116D0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E3099-F2FD-451F-B02E-EE8932B7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42D2-4FA0-421A-9463-029E51406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B2A3-F1C0-4A6C-A027-5E1A1F8D73C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0582E-168C-4180-AA0C-476EF1BA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09491-B06E-48CB-8E06-0645285E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3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9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4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9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kalapos.net/" TargetMode="Externa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fx/blob/master/src/System.Buffers/src/System/Buffers/DefaultArrayPool.cs" TargetMode="External"/><Relationship Id="rId2" Type="http://schemas.openxmlformats.org/officeDocument/2006/relationships/hyperlink" Target="https://github.com/dotnet/corefx/blob/master/src/System.Buffers/src/System/Buffers/ArrayPool.cs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gregkalapos/DWX2018_SampleCode/tree/master/ArrayPoolSampl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gregkalapos/DWX2018_SampleCode/tree/master/RefAndSpan/StructVsCla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gkalapos/DWX2018_SampleCode/tree/master/RefAndSpan/StructVsClass_MethodParamete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gkalapos/DWX2018_SampleCode/tree/master/RefAndSpan/StructVsClass_MethodParameter_PassByReferenc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gregkalapos/DWX2018_SampleCode/tree/master/RefAndSpan/RefReturnMatri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gkalapos/DWX2018_SampleCode/tree/master/Sample1_Linq_FullFramework_Vs_DotNetCore" TargetMode="Externa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hyperlink" Target="https://github.com/gregkalapos/DWX2018_SampleCode/tree/master/RefAndSpan/StringParsingWithSpan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PSvBeqJ9c" TargetMode="External"/><Relationship Id="rId2" Type="http://schemas.openxmlformats.org/officeDocument/2006/relationships/hyperlink" Target="http://adamsitnik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dotnet/csharp/programming-guide/classes-and-structs/ref-returns" TargetMode="External"/><Relationship Id="rId5" Type="http://schemas.openxmlformats.org/officeDocument/2006/relationships/hyperlink" Target="https://benchmarkdotnet.org/" TargetMode="External"/><Relationship Id="rId4" Type="http://schemas.openxmlformats.org/officeDocument/2006/relationships/hyperlink" Target="http://mustoverride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regkalapos" TargetMode="External"/><Relationship Id="rId2" Type="http://schemas.openxmlformats.org/officeDocument/2006/relationships/hyperlink" Target="https://github.com/gregkalapos/DWX2018_SampleCod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fx/commit/a087c2d97d818762c1b4dd2c6305a2d9e836631c#diff-5c3753c526c75a2790d71c348c0c364aR246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dotnet/corefx/blob/master/src/System.Linq/src/System/Linq/Skip.cs#L3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logs.msdn.microsoft.com/dotnet/2017/06/07/performance-improvements-in-net-cor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5">
            <a:extLst>
              <a:ext uri="{FF2B5EF4-FFF2-40B4-BE49-F238E27FC236}">
                <a16:creationId xmlns:a16="http://schemas.microsoft.com/office/drawing/2014/main" id="{40A430E4-8079-4267-8D3F-929691271584}"/>
              </a:ext>
            </a:extLst>
          </p:cNvPr>
          <p:cNvSpPr txBox="1">
            <a:spLocks/>
          </p:cNvSpPr>
          <p:nvPr/>
        </p:nvSpPr>
        <p:spPr>
          <a:xfrm>
            <a:off x="658040" y="944481"/>
            <a:ext cx="10949870" cy="2357461"/>
          </a:xfrm>
          <a:prstGeom prst="rect">
            <a:avLst/>
          </a:prstGeom>
        </p:spPr>
        <p:txBody>
          <a:bodyPr anchor="b"/>
          <a:lstStyle>
            <a:lvl1pPr algn="l" defTabSz="9144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6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de-AT" sz="6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performance</a:t>
            </a:r>
            <a:r>
              <a:rPr lang="de-AT" sz="6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Coding mit .NET Core und C# </a:t>
            </a:r>
          </a:p>
        </p:txBody>
      </p:sp>
      <p:sp>
        <p:nvSpPr>
          <p:cNvPr id="6" name="Shape 156">
            <a:extLst>
              <a:ext uri="{FF2B5EF4-FFF2-40B4-BE49-F238E27FC236}">
                <a16:creationId xmlns:a16="http://schemas.microsoft.com/office/drawing/2014/main" id="{53CFF926-5FC1-4DC0-9923-AB01B7F3B9C5}"/>
              </a:ext>
            </a:extLst>
          </p:cNvPr>
          <p:cNvSpPr txBox="1">
            <a:spLocks/>
          </p:cNvSpPr>
          <p:nvPr/>
        </p:nvSpPr>
        <p:spPr>
          <a:xfrm>
            <a:off x="658040" y="3683118"/>
            <a:ext cx="2847160" cy="1032720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Gergely Kalapos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Dynatrace</a:t>
            </a:r>
            <a:endParaRPr lang="e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7F530A-E24D-4935-A529-B0ED692467C9}"/>
              </a:ext>
            </a:extLst>
          </p:cNvPr>
          <p:cNvCxnSpPr>
            <a:cxnSpLocks/>
          </p:cNvCxnSpPr>
          <p:nvPr/>
        </p:nvCxnSpPr>
        <p:spPr>
          <a:xfrm>
            <a:off x="775252" y="3301942"/>
            <a:ext cx="9640957" cy="0"/>
          </a:xfrm>
          <a:prstGeom prst="line">
            <a:avLst/>
          </a:prstGeom>
          <a:ln>
            <a:gradFill>
              <a:gsLst>
                <a:gs pos="33670">
                  <a:srgbClr val="D4DFF1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156">
            <a:extLst>
              <a:ext uri="{FF2B5EF4-FFF2-40B4-BE49-F238E27FC236}">
                <a16:creationId xmlns:a16="http://schemas.microsoft.com/office/drawing/2014/main" id="{9A3FECA1-8482-40E4-A2CF-AB181A9B9F30}"/>
              </a:ext>
            </a:extLst>
          </p:cNvPr>
          <p:cNvSpPr txBox="1">
            <a:spLocks/>
          </p:cNvSpPr>
          <p:nvPr/>
        </p:nvSpPr>
        <p:spPr>
          <a:xfrm>
            <a:off x="6349429" y="3683117"/>
            <a:ext cx="5424755" cy="2676585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www.kalapos.net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Twitter: @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gregkalapos</a:t>
            </a:r>
            <a:endParaRPr lang="e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C2A876-8701-439D-98F2-4BAC2EBD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29" y="3683116"/>
            <a:ext cx="3911149" cy="44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68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448-077F-43CE-899B-D46192E7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8" y="482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 err="1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Warum</a:t>
            </a:r>
            <a:r>
              <a:rPr lang="en-US" sz="4800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800" dirty="0" err="1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ist</a:t>
            </a:r>
            <a:r>
              <a:rPr lang="en-US" sz="4800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Performance </a:t>
            </a:r>
            <a:r>
              <a:rPr lang="en-US" sz="4800" dirty="0" err="1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wichtig</a:t>
            </a:r>
            <a:r>
              <a:rPr lang="en-US" sz="4800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 – Mobile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7BCBBD7-7ED2-4EDC-9707-EA892EDDB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834"/>
          <a:stretch/>
        </p:blipFill>
        <p:spPr>
          <a:xfrm>
            <a:off x="1992430" y="1153802"/>
            <a:ext cx="7478829" cy="5131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43CABB-5411-40D2-B250-504D05D92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28" y="2123130"/>
            <a:ext cx="9806305" cy="39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0826-BCC4-45D8-98D4-90907A53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4800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Webanwendungen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0AE66-6E47-41F3-A547-E19C1343C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SEO </a:t>
            </a:r>
          </a:p>
          <a:p>
            <a:r>
              <a:rPr lang="en-US" dirty="0"/>
              <a:t>Conversion-rate</a:t>
            </a:r>
            <a:r>
              <a:rPr lang="de-AT" dirty="0"/>
              <a:t> </a:t>
            </a:r>
          </a:p>
          <a:p>
            <a:r>
              <a:rPr lang="de-AT" dirty="0"/>
              <a:t>Langsame Website -&gt; </a:t>
            </a:r>
            <a:r>
              <a:rPr lang="en-US" dirty="0"/>
              <a:t>Unhappy</a:t>
            </a:r>
            <a:r>
              <a:rPr lang="de-AT" dirty="0"/>
              <a:t> Benutzer </a:t>
            </a:r>
          </a:p>
          <a:p>
            <a:r>
              <a:rPr lang="de-AT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80450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65E0-B6D9-4A27-B226-2B5B1795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9227"/>
            <a:ext cx="10515600" cy="758824"/>
          </a:xfrm>
        </p:spPr>
        <p:txBody>
          <a:bodyPr/>
          <a:lstStyle/>
          <a:p>
            <a:r>
              <a:rPr lang="en-US" sz="4800" dirty="0" err="1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Techempower</a:t>
            </a:r>
            <a:r>
              <a:rPr lang="en-US" dirty="0"/>
              <a:t> </a:t>
            </a:r>
            <a:r>
              <a:rPr lang="en-US" sz="4800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Benchmark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C36030-875C-47E7-B6B1-8E62BC6D4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47" t="6149" r="11008" b="16772"/>
          <a:stretch/>
        </p:blipFill>
        <p:spPr>
          <a:xfrm>
            <a:off x="993774" y="812801"/>
            <a:ext cx="10569575" cy="55477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FC9125-A0EA-49AC-90ED-5DB6703AB0DE}"/>
              </a:ext>
            </a:extLst>
          </p:cNvPr>
          <p:cNvSpPr/>
          <p:nvPr/>
        </p:nvSpPr>
        <p:spPr>
          <a:xfrm>
            <a:off x="2324100" y="4356100"/>
            <a:ext cx="8293100" cy="2857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6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65E0-B6D9-4A27-B226-2B5B1795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9227"/>
            <a:ext cx="10515600" cy="758824"/>
          </a:xfrm>
        </p:spPr>
        <p:txBody>
          <a:bodyPr/>
          <a:lstStyle/>
          <a:p>
            <a:r>
              <a:rPr lang="en-US" sz="4800" dirty="0" err="1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Techempower</a:t>
            </a:r>
            <a:r>
              <a:rPr lang="en-US" dirty="0"/>
              <a:t> </a:t>
            </a:r>
            <a:r>
              <a:rPr lang="en-US" sz="4800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Benchmark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D603F-9D42-4001-AC68-B2C8A6090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0" t="11500" r="13090" b="12904"/>
          <a:stretch/>
        </p:blipFill>
        <p:spPr>
          <a:xfrm>
            <a:off x="1130299" y="908051"/>
            <a:ext cx="10387189" cy="5499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FC9125-A0EA-49AC-90ED-5DB6703AB0DE}"/>
              </a:ext>
            </a:extLst>
          </p:cNvPr>
          <p:cNvSpPr/>
          <p:nvPr/>
        </p:nvSpPr>
        <p:spPr>
          <a:xfrm>
            <a:off x="2177342" y="3784600"/>
            <a:ext cx="8471607" cy="2857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63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7FF5F-5C10-47E3-8FC2-F2F56D156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6" t="11826" r="6042" b="11635"/>
          <a:stretch/>
        </p:blipFill>
        <p:spPr>
          <a:xfrm>
            <a:off x="1256945" y="908051"/>
            <a:ext cx="10312400" cy="5054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E565E0-B6D9-4A27-B226-2B5B1795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9227"/>
            <a:ext cx="10515600" cy="758824"/>
          </a:xfrm>
        </p:spPr>
        <p:txBody>
          <a:bodyPr/>
          <a:lstStyle/>
          <a:p>
            <a:r>
              <a:rPr lang="en-US" sz="4802" dirty="0" err="1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Techempower</a:t>
            </a:r>
            <a:r>
              <a:rPr lang="en-US" dirty="0"/>
              <a:t> </a:t>
            </a:r>
            <a:r>
              <a:rPr lang="en-US" sz="4802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Benchmark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C9125-A0EA-49AC-90ED-5DB6703AB0DE}"/>
              </a:ext>
            </a:extLst>
          </p:cNvPr>
          <p:cNvSpPr/>
          <p:nvPr/>
        </p:nvSpPr>
        <p:spPr>
          <a:xfrm>
            <a:off x="1821742" y="5073650"/>
            <a:ext cx="8471607" cy="2857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05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80DC-BA48-4A61-B1F1-FA0826A0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</a:t>
            </a:r>
            <a:r>
              <a:rPr lang="de-AT" dirty="0" err="1"/>
              <a:t>Dev</a:t>
            </a:r>
            <a:r>
              <a:rPr lang="de-AT" dirty="0"/>
              <a:t> im “.NET Classic” Zeitalter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5E29C-FF0F-44EE-99DB-4C24CA5C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55" y="1062716"/>
            <a:ext cx="9847490" cy="553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8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287463" y="2561833"/>
            <a:ext cx="10949870" cy="2357461"/>
          </a:xfrm>
        </p:spPr>
        <p:txBody>
          <a:bodyPr/>
          <a:lstStyle/>
          <a:p>
            <a:r>
              <a:rPr lang="en-US" dirty="0" err="1"/>
              <a:t>ArrayPool</a:t>
            </a:r>
            <a:br>
              <a:rPr lang="en-US" dirty="0"/>
            </a:br>
            <a:endParaRPr lang="e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0A4C77-D5B7-44EF-BB9A-3C98D6449A36}"/>
              </a:ext>
            </a:extLst>
          </p:cNvPr>
          <p:cNvCxnSpPr>
            <a:cxnSpLocks/>
          </p:cNvCxnSpPr>
          <p:nvPr/>
        </p:nvCxnSpPr>
        <p:spPr>
          <a:xfrm>
            <a:off x="372137" y="3964699"/>
            <a:ext cx="3083332" cy="0"/>
          </a:xfrm>
          <a:prstGeom prst="line">
            <a:avLst/>
          </a:prstGeom>
          <a:ln>
            <a:gradFill>
              <a:gsLst>
                <a:gs pos="33670">
                  <a:srgbClr val="D4DFF1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3251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02314-1A09-4FE0-9627-CDD260E5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60326"/>
            <a:ext cx="10515600" cy="1107451"/>
          </a:xfrm>
        </p:spPr>
        <p:txBody>
          <a:bodyPr>
            <a:normAutofit/>
          </a:bodyPr>
          <a:lstStyle/>
          <a:p>
            <a:r>
              <a:rPr lang="en-US" sz="4802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Managed Heap - GC Segments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79F886-7647-45A2-ACF3-9D6A3D0A69C2}"/>
              </a:ext>
            </a:extLst>
          </p:cNvPr>
          <p:cNvSpPr/>
          <p:nvPr/>
        </p:nvSpPr>
        <p:spPr>
          <a:xfrm>
            <a:off x="539750" y="2135189"/>
            <a:ext cx="10414000" cy="2074861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C5D4CF-BECD-47B2-9B80-34A57043FBFA}"/>
              </a:ext>
            </a:extLst>
          </p:cNvPr>
          <p:cNvCxnSpPr>
            <a:cxnSpLocks/>
          </p:cNvCxnSpPr>
          <p:nvPr/>
        </p:nvCxnSpPr>
        <p:spPr>
          <a:xfrm>
            <a:off x="2419350" y="2135187"/>
            <a:ext cx="0" cy="2074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E05B83-76EC-45C6-9414-D75EC41C6DF4}"/>
              </a:ext>
            </a:extLst>
          </p:cNvPr>
          <p:cNvCxnSpPr>
            <a:cxnSpLocks/>
          </p:cNvCxnSpPr>
          <p:nvPr/>
        </p:nvCxnSpPr>
        <p:spPr>
          <a:xfrm>
            <a:off x="4406900" y="2135188"/>
            <a:ext cx="0" cy="207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46F896-7FEA-485C-BBBF-45B522DD899A}"/>
              </a:ext>
            </a:extLst>
          </p:cNvPr>
          <p:cNvCxnSpPr>
            <a:cxnSpLocks/>
          </p:cNvCxnSpPr>
          <p:nvPr/>
        </p:nvCxnSpPr>
        <p:spPr>
          <a:xfrm>
            <a:off x="8763000" y="2135186"/>
            <a:ext cx="0" cy="207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571121-7A9B-48C6-A2B8-DBB07BC5F474}"/>
              </a:ext>
            </a:extLst>
          </p:cNvPr>
          <p:cNvSpPr txBox="1"/>
          <p:nvPr/>
        </p:nvSpPr>
        <p:spPr>
          <a:xfrm>
            <a:off x="949326" y="224155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9E524-2D29-482E-99AE-C1E50927FFF3}"/>
              </a:ext>
            </a:extLst>
          </p:cNvPr>
          <p:cNvSpPr txBox="1"/>
          <p:nvPr/>
        </p:nvSpPr>
        <p:spPr>
          <a:xfrm>
            <a:off x="2828926" y="224155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F049-6AB2-4A7F-AE58-590EEB6C8C6F}"/>
              </a:ext>
            </a:extLst>
          </p:cNvPr>
          <p:cNvSpPr txBox="1"/>
          <p:nvPr/>
        </p:nvSpPr>
        <p:spPr>
          <a:xfrm>
            <a:off x="6108700" y="224155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73BEA0-6985-46E1-A460-AA0F02A14A85}"/>
              </a:ext>
            </a:extLst>
          </p:cNvPr>
          <p:cNvSpPr txBox="1"/>
          <p:nvPr/>
        </p:nvSpPr>
        <p:spPr>
          <a:xfrm>
            <a:off x="9042401" y="224841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Object Heap (LOH)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3C95-B6A7-4A9D-9CC3-53E5003168DC}"/>
              </a:ext>
            </a:extLst>
          </p:cNvPr>
          <p:cNvSpPr/>
          <p:nvPr/>
        </p:nvSpPr>
        <p:spPr>
          <a:xfrm>
            <a:off x="684103" y="1307584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Object();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F290FB-BC5A-428F-8F60-E11F9B9FA8C6}"/>
              </a:ext>
            </a:extLst>
          </p:cNvPr>
          <p:cNvSpPr/>
          <p:nvPr/>
        </p:nvSpPr>
        <p:spPr>
          <a:xfrm>
            <a:off x="884239" y="3219450"/>
            <a:ext cx="701674" cy="590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obj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35E41E-8EED-4D53-8FDF-3145E5A29E77}"/>
              </a:ext>
            </a:extLst>
          </p:cNvPr>
          <p:cNvSpPr/>
          <p:nvPr/>
        </p:nvSpPr>
        <p:spPr>
          <a:xfrm>
            <a:off x="6205777" y="1314450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[100_000];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09A0-6F57-4EDF-A207-4FE7610D7A64}"/>
              </a:ext>
            </a:extLst>
          </p:cNvPr>
          <p:cNvSpPr/>
          <p:nvPr/>
        </p:nvSpPr>
        <p:spPr>
          <a:xfrm>
            <a:off x="9304338" y="3276600"/>
            <a:ext cx="10096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1928428-28C2-416B-BAD4-6FC9E7538353}"/>
              </a:ext>
            </a:extLst>
          </p:cNvPr>
          <p:cNvSpPr/>
          <p:nvPr/>
        </p:nvSpPr>
        <p:spPr>
          <a:xfrm rot="16200000">
            <a:off x="4389298" y="373854"/>
            <a:ext cx="524156" cy="82232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C9C32-9C82-4374-BE28-F4A68490C47C}"/>
              </a:ext>
            </a:extLst>
          </p:cNvPr>
          <p:cNvSpPr txBox="1"/>
          <p:nvPr/>
        </p:nvSpPr>
        <p:spPr>
          <a:xfrm>
            <a:off x="3225800" y="4824968"/>
            <a:ext cx="297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Object Heap (SOH)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167EA5-80A1-4D55-BE24-000ADF9612BD}"/>
              </a:ext>
            </a:extLst>
          </p:cNvPr>
          <p:cNvSpPr txBox="1"/>
          <p:nvPr/>
        </p:nvSpPr>
        <p:spPr>
          <a:xfrm>
            <a:off x="9042401" y="4313019"/>
            <a:ext cx="213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Objekte, die größer als 85.000 Bytes sind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FB761-AE4A-4753-BD30-5B5DC913100B}"/>
              </a:ext>
            </a:extLst>
          </p:cNvPr>
          <p:cNvSpPr txBox="1"/>
          <p:nvPr/>
        </p:nvSpPr>
        <p:spPr>
          <a:xfrm>
            <a:off x="493936" y="5828195"/>
            <a:ext cx="83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Object Heap Collection = Full GC (Gen0+Gen1+Gen2+LOH)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635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022E-16 L 0.17422 0.0004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22 0.00046 L 0.38151 0.00139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7" grpId="1" animBg="1"/>
      <p:bldP spid="17" grpId="2" animBg="1"/>
      <p:bldP spid="18" grpId="0"/>
      <p:bldP spid="19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Arrays and GC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>
          <a:xfrm>
            <a:off x="538480" y="1549059"/>
            <a:ext cx="11043920" cy="691069"/>
          </a:xfrm>
        </p:spPr>
        <p:txBody>
          <a:bodyPr/>
          <a:lstStyle/>
          <a:p>
            <a:r>
              <a:rPr lang="de-AT" dirty="0"/>
              <a:t>Methode mit Array Allokation</a:t>
            </a:r>
          </a:p>
          <a:p>
            <a:endParaRPr lang="de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30D06-B545-4D2A-AD4B-230F88EE0416}"/>
              </a:ext>
            </a:extLst>
          </p:cNvPr>
          <p:cNvSpPr/>
          <p:nvPr/>
        </p:nvSpPr>
        <p:spPr>
          <a:xfrm>
            <a:off x="3332559" y="2240128"/>
            <a:ext cx="6094412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AT" sz="2300" dirty="0">
                <a:latin typeface="Consolas" panose="020B0609020204030204" pitchFamily="49" charset="0"/>
              </a:rPr>
              <a:t> </a:t>
            </a:r>
            <a:r>
              <a:rPr lang="de-AT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AT" sz="2300" dirty="0">
                <a:latin typeface="Consolas" panose="020B0609020204030204" pitchFamily="49" charset="0"/>
              </a:rPr>
              <a:t> </a:t>
            </a:r>
            <a:r>
              <a:rPr lang="de-AT" sz="2300" dirty="0" err="1">
                <a:latin typeface="Consolas" panose="020B0609020204030204" pitchFamily="49" charset="0"/>
              </a:rPr>
              <a:t>MethodCalledOften</a:t>
            </a:r>
            <a:r>
              <a:rPr lang="de-AT" sz="2300" dirty="0">
                <a:latin typeface="Consolas" panose="020B0609020204030204" pitchFamily="49" charset="0"/>
              </a:rPr>
              <a:t>()</a:t>
            </a:r>
          </a:p>
          <a:p>
            <a:r>
              <a:rPr lang="de-AT" sz="23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myArray</a:t>
            </a:r>
            <a:r>
              <a:rPr lang="en-US" sz="2300" dirty="0">
                <a:latin typeface="Consolas" panose="020B0609020204030204" pitchFamily="49" charset="0"/>
              </a:rPr>
              <a:t> =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latin typeface="Consolas" panose="020B0609020204030204" pitchFamily="49" charset="0"/>
              </a:rPr>
              <a:t>[15];</a:t>
            </a:r>
          </a:p>
          <a:p>
            <a:r>
              <a:rPr lang="de-AT" sz="23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de-AT" sz="2300" dirty="0" err="1">
                <a:solidFill>
                  <a:srgbClr val="008000"/>
                </a:solidFill>
                <a:latin typeface="Consolas" panose="020B0609020204030204" pitchFamily="49" charset="0"/>
              </a:rPr>
              <a:t>use</a:t>
            </a:r>
            <a:r>
              <a:rPr lang="de-AT" sz="23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AT" sz="2300" dirty="0" err="1">
                <a:solidFill>
                  <a:srgbClr val="008000"/>
                </a:solidFill>
                <a:latin typeface="Consolas" panose="020B0609020204030204" pitchFamily="49" charset="0"/>
              </a:rPr>
              <a:t>myArray</a:t>
            </a:r>
            <a:r>
              <a:rPr lang="de-AT" sz="2300" dirty="0">
                <a:solidFill>
                  <a:srgbClr val="008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de-AT" sz="2300" dirty="0">
                <a:latin typeface="Consolas" panose="020B0609020204030204" pitchFamily="49" charset="0"/>
              </a:rPr>
              <a:t>}</a:t>
            </a:r>
            <a:endParaRPr lang="de-AT" sz="2300" dirty="0"/>
          </a:p>
        </p:txBody>
      </p:sp>
      <p:sp>
        <p:nvSpPr>
          <p:cNvPr id="5" name="Shape 149">
            <a:extLst>
              <a:ext uri="{FF2B5EF4-FFF2-40B4-BE49-F238E27FC236}">
                <a16:creationId xmlns:a16="http://schemas.microsoft.com/office/drawing/2014/main" id="{08538CB6-A8E7-4875-A708-E49B181C8260}"/>
              </a:ext>
            </a:extLst>
          </p:cNvPr>
          <p:cNvSpPr txBox="1">
            <a:spLocks/>
          </p:cNvSpPr>
          <p:nvPr/>
        </p:nvSpPr>
        <p:spPr>
          <a:xfrm>
            <a:off x="281027" y="4010714"/>
            <a:ext cx="11616219" cy="739660"/>
          </a:xfrm>
          <a:prstGeom prst="rect">
            <a:avLst/>
          </a:prstGeom>
          <a:noFill/>
          <a:ln>
            <a:noFill/>
          </a:ln>
        </p:spPr>
        <p:txBody>
          <a:bodyPr lIns="121844" tIns="121844" rIns="121844" bIns="12184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2613" indent="-457200"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myArray</a:t>
            </a:r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wird auf dem Heap angelegt -&gt; mehr Arbeit für den GC</a:t>
            </a:r>
          </a:p>
        </p:txBody>
      </p:sp>
      <p:sp>
        <p:nvSpPr>
          <p:cNvPr id="7" name="Shape 149">
            <a:extLst>
              <a:ext uri="{FF2B5EF4-FFF2-40B4-BE49-F238E27FC236}">
                <a16:creationId xmlns:a16="http://schemas.microsoft.com/office/drawing/2014/main" id="{B8F3062E-BF90-4E27-9AFE-E4DD51C41ABC}"/>
              </a:ext>
            </a:extLst>
          </p:cNvPr>
          <p:cNvSpPr txBox="1">
            <a:spLocks/>
          </p:cNvSpPr>
          <p:nvPr/>
        </p:nvSpPr>
        <p:spPr>
          <a:xfrm>
            <a:off x="283874" y="4750374"/>
            <a:ext cx="11616219" cy="1270551"/>
          </a:xfrm>
          <a:prstGeom prst="rect">
            <a:avLst/>
          </a:prstGeom>
          <a:noFill/>
          <a:ln>
            <a:noFill/>
          </a:ln>
        </p:spPr>
        <p:txBody>
          <a:bodyPr lIns="121844" tIns="121844" rIns="121844" bIns="12184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2613" indent="-457200"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jedem Aufruf wird Speicher reserviert -&gt; vom GC freigegeben -&gt; und im nächsten Aufruf wird wieder Speicher reserviert.</a:t>
            </a:r>
          </a:p>
          <a:p>
            <a:pPr marL="609361" indent="-473948">
              <a:buClr>
                <a:srgbClr val="434343"/>
              </a:buClr>
              <a:buFont typeface="Calibri"/>
              <a:buChar char="●"/>
            </a:pPr>
            <a:endParaRPr lang="de-AT" sz="2666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4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Arrays and GC</a:t>
            </a:r>
            <a:endParaRPr lang="en-US" dirty="0"/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>
          <a:xfrm>
            <a:off x="538480" y="2315817"/>
            <a:ext cx="11043920" cy="715618"/>
          </a:xfrm>
        </p:spPr>
        <p:txBody>
          <a:bodyPr>
            <a:normAutofit/>
          </a:bodyPr>
          <a:lstStyle/>
          <a:p>
            <a:r>
              <a:rPr lang="de-AT" dirty="0"/>
              <a:t>Methode mit einem größeren Array:</a:t>
            </a:r>
          </a:p>
          <a:p>
            <a:endParaRPr lang="de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30D06-B545-4D2A-AD4B-230F88EE0416}"/>
              </a:ext>
            </a:extLst>
          </p:cNvPr>
          <p:cNvSpPr/>
          <p:nvPr/>
        </p:nvSpPr>
        <p:spPr>
          <a:xfrm>
            <a:off x="3228612" y="3158092"/>
            <a:ext cx="6094412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AT" sz="2200" dirty="0">
                <a:latin typeface="Consolas" panose="020B0609020204030204" pitchFamily="49" charset="0"/>
              </a:rPr>
              <a:t> </a:t>
            </a:r>
            <a:r>
              <a:rPr lang="de-AT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AT" sz="2200" dirty="0">
                <a:latin typeface="Consolas" panose="020B0609020204030204" pitchFamily="49" charset="0"/>
              </a:rPr>
              <a:t> </a:t>
            </a:r>
            <a:r>
              <a:rPr lang="de-AT" sz="2200" dirty="0" err="1">
                <a:latin typeface="Consolas" panose="020B0609020204030204" pitchFamily="49" charset="0"/>
              </a:rPr>
              <a:t>MethodCalledOften</a:t>
            </a:r>
            <a:r>
              <a:rPr lang="de-AT" sz="2200" dirty="0">
                <a:latin typeface="Consolas" panose="020B0609020204030204" pitchFamily="49" charset="0"/>
              </a:rPr>
              <a:t>()</a:t>
            </a:r>
          </a:p>
          <a:p>
            <a:r>
              <a:rPr lang="de-AT" sz="2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</a:rPr>
              <a:t>myArray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</a:rPr>
              <a:t>[256*1024];</a:t>
            </a:r>
          </a:p>
          <a:p>
            <a:r>
              <a:rPr lang="de-AT" sz="22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de-AT" sz="2200" dirty="0" err="1">
                <a:solidFill>
                  <a:srgbClr val="008000"/>
                </a:solidFill>
                <a:latin typeface="Consolas" panose="020B0609020204030204" pitchFamily="49" charset="0"/>
              </a:rPr>
              <a:t>use</a:t>
            </a:r>
            <a:r>
              <a:rPr lang="de-AT" sz="2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AT" sz="2200" dirty="0" err="1">
                <a:solidFill>
                  <a:srgbClr val="008000"/>
                </a:solidFill>
                <a:latin typeface="Consolas" panose="020B0609020204030204" pitchFamily="49" charset="0"/>
              </a:rPr>
              <a:t>myArray</a:t>
            </a:r>
            <a:r>
              <a:rPr lang="de-AT" sz="2200" dirty="0">
                <a:solidFill>
                  <a:srgbClr val="008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de-AT" sz="2200" dirty="0">
                <a:latin typeface="Consolas" panose="020B0609020204030204" pitchFamily="49" charset="0"/>
              </a:rPr>
              <a:t>}</a:t>
            </a:r>
            <a:endParaRPr lang="de-AT" sz="2200" dirty="0"/>
          </a:p>
        </p:txBody>
      </p:sp>
      <p:sp>
        <p:nvSpPr>
          <p:cNvPr id="5" name="Shape 149">
            <a:extLst>
              <a:ext uri="{FF2B5EF4-FFF2-40B4-BE49-F238E27FC236}">
                <a16:creationId xmlns:a16="http://schemas.microsoft.com/office/drawing/2014/main" id="{3B01F9E2-4C89-46F9-9B59-4C21B63BC6D9}"/>
              </a:ext>
            </a:extLst>
          </p:cNvPr>
          <p:cNvSpPr txBox="1">
            <a:spLocks/>
          </p:cNvSpPr>
          <p:nvPr/>
        </p:nvSpPr>
        <p:spPr>
          <a:xfrm>
            <a:off x="287890" y="5071201"/>
            <a:ext cx="11616219" cy="1129574"/>
          </a:xfrm>
          <a:prstGeom prst="rect">
            <a:avLst/>
          </a:prstGeom>
          <a:noFill/>
          <a:ln>
            <a:noFill/>
          </a:ln>
        </p:spPr>
        <p:txBody>
          <a:bodyPr lIns="121844" tIns="121844" rIns="121844" bIns="12184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92613" indent="-457200"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myArray</a:t>
            </a:r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wird auf dem Large </a:t>
            </a:r>
            <a:r>
              <a:rPr lang="de-AT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Object</a:t>
            </a:r>
            <a:r>
              <a:rPr lang="de-AT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Heap angelegt -&gt; noch mehr Arbeit für den GC</a:t>
            </a:r>
          </a:p>
        </p:txBody>
      </p:sp>
    </p:spTree>
    <p:extLst>
      <p:ext uri="{BB962C8B-B14F-4D97-AF65-F5344CB8AC3E}">
        <p14:creationId xmlns:p14="http://schemas.microsoft.com/office/powerpoint/2010/main" val="104050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51675" y="4517275"/>
            <a:ext cx="5395785" cy="1977201"/>
          </a:xfrm>
          <a:prstGeom prst="rect">
            <a:avLst/>
          </a:prstGeom>
        </p:spPr>
        <p:txBody>
          <a:bodyPr vert="horz" lIns="121949" tIns="121949" rIns="121949" bIns="121949" rtlCol="0" anchor="t" anchorCtr="0">
            <a:noAutofit/>
          </a:bodyPr>
          <a:lstStyle/>
          <a:p>
            <a:r>
              <a:rPr lang="en" sz="4200" dirty="0">
                <a:solidFill>
                  <a:srgbClr val="C2464F"/>
                </a:solidFill>
              </a:rPr>
              <a:t>Gergely Kalapos</a:t>
            </a:r>
            <a:br>
              <a:rPr lang="en" dirty="0">
                <a:solidFill>
                  <a:srgbClr val="C2464F"/>
                </a:solidFill>
              </a:rPr>
            </a:br>
            <a:br>
              <a:rPr lang="en" dirty="0">
                <a:solidFill>
                  <a:srgbClr val="47C2BA"/>
                </a:solidFill>
              </a:rPr>
            </a:br>
            <a:r>
              <a:rPr lang="en-US" sz="2800" b="1" dirty="0">
                <a:solidFill>
                  <a:srgbClr val="47C2BA"/>
                </a:solidFill>
              </a:rPr>
              <a:t>Web: </a:t>
            </a:r>
            <a:r>
              <a:rPr lang="en" sz="2800" b="1" dirty="0">
                <a:solidFill>
                  <a:srgbClr val="47C2BA"/>
                </a:solidFill>
              </a:rPr>
              <a:t>http://kalapos.net</a:t>
            </a:r>
            <a:br>
              <a:rPr lang="en" sz="2800" b="1" dirty="0">
                <a:solidFill>
                  <a:srgbClr val="47C2BA"/>
                </a:solidFill>
              </a:rPr>
            </a:br>
            <a:r>
              <a:rPr lang="en-US" sz="2800" b="1" dirty="0">
                <a:solidFill>
                  <a:srgbClr val="47C2BA"/>
                </a:solidFill>
              </a:rPr>
              <a:t>T</a:t>
            </a:r>
            <a:r>
              <a:rPr lang="en" sz="2800" b="1" dirty="0">
                <a:solidFill>
                  <a:srgbClr val="47C2BA"/>
                </a:solidFill>
              </a:rPr>
              <a:t>witter: @gregkalapos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586200" y="964603"/>
            <a:ext cx="5118073" cy="4928797"/>
          </a:xfrm>
          <a:prstGeom prst="rect">
            <a:avLst/>
          </a:prstGeom>
        </p:spPr>
        <p:txBody>
          <a:bodyPr vert="horz" lIns="121949" tIns="121949" rIns="121949" bIns="121949" rtlCol="0" anchor="ctr" anchorCtr="0">
            <a:noAutofit/>
          </a:bodyPr>
          <a:lstStyle/>
          <a:p>
            <a:pPr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de-AT" sz="266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Arbeitet an Performance Monitoring Tools bei </a:t>
            </a:r>
            <a:r>
              <a:rPr lang="de-AT" sz="266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Dynatrace</a:t>
            </a:r>
            <a:endParaRPr lang="de-AT" sz="2668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de-AT" sz="266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Hat Software Engineering an der Uni Linz (JKU) studiert</a:t>
            </a:r>
          </a:p>
          <a:p>
            <a:pPr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de-AT" sz="266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Geboren in Ungarn, lebt in Österreich</a:t>
            </a:r>
          </a:p>
          <a:p>
            <a:pPr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</a:pPr>
            <a:endParaRPr lang="de-AT" sz="2668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endParaRPr lang="de-AT" sz="266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EE795F-818C-4229-A3A9-4A161C15D92C}"/>
              </a:ext>
            </a:extLst>
          </p:cNvPr>
          <p:cNvCxnSpPr>
            <a:cxnSpLocks/>
          </p:cNvCxnSpPr>
          <p:nvPr/>
        </p:nvCxnSpPr>
        <p:spPr>
          <a:xfrm>
            <a:off x="6586200" y="1725345"/>
            <a:ext cx="0" cy="26268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263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B551-B4DD-4844-8116-135636E1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ArrayPool</a:t>
            </a:r>
            <a:r>
              <a:rPr lang="en-US" dirty="0"/>
              <a:t>&lt;T&gt;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3A0F-BDAF-4FE4-A9F5-EC8EAA0F31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8480" y="1549059"/>
            <a:ext cx="11422292" cy="4980706"/>
          </a:xfrm>
        </p:spPr>
        <p:txBody>
          <a:bodyPr>
            <a:normAutofit/>
          </a:bodyPr>
          <a:lstStyle/>
          <a:p>
            <a:r>
              <a:rPr lang="de-AT" dirty="0"/>
              <a:t>Hält eine Anzahl von erzeugten Arrays vorrätig</a:t>
            </a:r>
          </a:p>
          <a:p>
            <a:r>
              <a:rPr lang="de-AT" dirty="0"/>
              <a:t>.NET Standard 1.1</a:t>
            </a:r>
          </a:p>
          <a:p>
            <a:r>
              <a:rPr lang="de-AT" dirty="0" err="1"/>
              <a:t>NuGet</a:t>
            </a:r>
            <a:r>
              <a:rPr lang="de-AT" dirty="0"/>
              <a:t> </a:t>
            </a:r>
            <a:r>
              <a:rPr lang="de-AT" dirty="0" err="1"/>
              <a:t>package</a:t>
            </a:r>
            <a:r>
              <a:rPr lang="de-AT" dirty="0"/>
              <a:t>: </a:t>
            </a:r>
            <a:r>
              <a:rPr lang="de-AT" dirty="0" err="1"/>
              <a:t>System.Buffers</a:t>
            </a:r>
            <a:r>
              <a:rPr lang="de-AT" dirty="0"/>
              <a:t> (Inkludiert in </a:t>
            </a:r>
            <a:r>
              <a:rPr lang="de-AT" dirty="0" err="1"/>
              <a:t>in</a:t>
            </a:r>
            <a:r>
              <a:rPr lang="de-AT" dirty="0"/>
              <a:t> .NET Core 2.1 SDK - </a:t>
            </a:r>
            <a:r>
              <a:rPr lang="de-AT" dirty="0" err="1"/>
              <a:t>Microsoft.NETCore.App</a:t>
            </a:r>
            <a:r>
              <a:rPr lang="de-AT" dirty="0"/>
              <a:t>)</a:t>
            </a:r>
          </a:p>
          <a:p>
            <a:r>
              <a:rPr lang="de-AT" b="1" dirty="0" err="1"/>
              <a:t>ArrayPool</a:t>
            </a:r>
            <a:r>
              <a:rPr lang="de-AT" b="1" dirty="0"/>
              <a:t>&lt;T&gt;.</a:t>
            </a:r>
            <a:r>
              <a:rPr lang="de-AT" b="1" dirty="0" err="1"/>
              <a:t>Shared.Rent</a:t>
            </a:r>
            <a:r>
              <a:rPr lang="de-AT" b="1" dirty="0"/>
              <a:t>(</a:t>
            </a:r>
            <a:r>
              <a:rPr lang="de-AT" b="1" dirty="0" err="1"/>
              <a:t>int</a:t>
            </a:r>
            <a:r>
              <a:rPr lang="de-AT" b="1" dirty="0"/>
              <a:t> </a:t>
            </a:r>
            <a:r>
              <a:rPr lang="de-AT" b="1" dirty="0" err="1"/>
              <a:t>length</a:t>
            </a:r>
            <a:r>
              <a:rPr lang="de-AT" b="1" dirty="0"/>
              <a:t>)</a:t>
            </a:r>
            <a:r>
              <a:rPr lang="de-AT" dirty="0"/>
              <a:t>:</a:t>
            </a:r>
            <a:r>
              <a:rPr lang="de-AT" b="1" dirty="0"/>
              <a:t> </a:t>
            </a:r>
            <a:r>
              <a:rPr lang="de-AT" dirty="0"/>
              <a:t>man kriegt ein Array</a:t>
            </a:r>
          </a:p>
          <a:p>
            <a:r>
              <a:rPr lang="de-AT" b="1" dirty="0" err="1"/>
              <a:t>ArrayPool</a:t>
            </a:r>
            <a:r>
              <a:rPr lang="de-AT" b="1" dirty="0"/>
              <a:t>&lt;T&gt;.</a:t>
            </a:r>
            <a:r>
              <a:rPr lang="de-AT" b="1" dirty="0" err="1"/>
              <a:t>Shared.Return</a:t>
            </a:r>
            <a:r>
              <a:rPr lang="de-AT" b="1" dirty="0"/>
              <a:t>(T[] </a:t>
            </a:r>
            <a:r>
              <a:rPr lang="de-AT" b="1" dirty="0" err="1"/>
              <a:t>array</a:t>
            </a:r>
            <a:r>
              <a:rPr lang="de-AT" b="1" dirty="0"/>
              <a:t>)</a:t>
            </a:r>
            <a:r>
              <a:rPr lang="de-AT" dirty="0"/>
              <a:t>:</a:t>
            </a:r>
            <a:r>
              <a:rPr lang="de-AT" b="1" dirty="0"/>
              <a:t> </a:t>
            </a:r>
            <a:r>
              <a:rPr lang="de-AT" dirty="0"/>
              <a:t>man gibt das Array zurück</a:t>
            </a:r>
            <a:br>
              <a:rPr lang="de-AT" dirty="0"/>
            </a:br>
            <a:endParaRPr lang="de-AT" dirty="0">
              <a:hlinkClick r:id="rId2"/>
            </a:endParaRPr>
          </a:p>
          <a:p>
            <a:r>
              <a:rPr lang="de-AT" sz="1700" dirty="0">
                <a:hlinkClick r:id="rId2"/>
              </a:rPr>
              <a:t>https://github.com/dotnet/corefx/blob/master/src/System.Buffers/src/System/Buffers/ArrayPool.cs</a:t>
            </a:r>
            <a:endParaRPr lang="de-AT" sz="1700" dirty="0"/>
          </a:p>
          <a:p>
            <a:r>
              <a:rPr lang="de-AT" sz="1700" dirty="0">
                <a:hlinkClick r:id="rId3"/>
              </a:rPr>
              <a:t>https://github.com/dotnet/corefx/blob/master/src/System.Buffers/src/System/Buffers/DefaultArrayPool.cs</a:t>
            </a:r>
            <a:endParaRPr lang="de-AT" sz="1700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5109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ArrayPool</a:t>
            </a:r>
            <a:endParaRPr lang="en-US" dirty="0"/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AT" dirty="0"/>
              <a:t>Statt jedes Mal ein Array zu allokieren einfach </a:t>
            </a:r>
            <a:r>
              <a:rPr lang="de-AT" dirty="0" err="1"/>
              <a:t>ArrayPool</a:t>
            </a:r>
            <a:r>
              <a:rPr lang="de-AT" dirty="0"/>
              <a:t> benutzen: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E3E36-7CCC-42A3-9956-B654CDD37467}"/>
              </a:ext>
            </a:extLst>
          </p:cNvPr>
          <p:cNvSpPr/>
          <p:nvPr/>
        </p:nvSpPr>
        <p:spPr>
          <a:xfrm>
            <a:off x="538481" y="2869957"/>
            <a:ext cx="1165352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700" dirty="0">
                <a:latin typeface="Consolas" panose="020B0609020204030204" pitchFamily="49" charset="0"/>
              </a:rPr>
              <a:t> </a:t>
            </a:r>
            <a:r>
              <a:rPr lang="en-US" sz="2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700" dirty="0">
                <a:latin typeface="Consolas" panose="020B0609020204030204" pitchFamily="49" charset="0"/>
              </a:rPr>
              <a:t> </a:t>
            </a:r>
            <a:r>
              <a:rPr lang="en-US" sz="2700" dirty="0" err="1">
                <a:latin typeface="Consolas" panose="020B0609020204030204" pitchFamily="49" charset="0"/>
              </a:rPr>
              <a:t>MethodCalledOften</a:t>
            </a:r>
            <a:r>
              <a:rPr lang="en-US" sz="27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700" dirty="0">
                <a:latin typeface="Consolas" panose="020B0609020204030204" pitchFamily="49" charset="0"/>
              </a:rPr>
              <a:t> {</a:t>
            </a:r>
          </a:p>
          <a:p>
            <a:r>
              <a:rPr lang="en-US" sz="2700" dirty="0">
                <a:latin typeface="Consolas" panose="020B0609020204030204" pitchFamily="49" charset="0"/>
              </a:rPr>
              <a:t>     </a:t>
            </a:r>
            <a:r>
              <a:rPr lang="en-US" sz="2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700" dirty="0">
                <a:latin typeface="Consolas" panose="020B0609020204030204" pitchFamily="49" charset="0"/>
              </a:rPr>
              <a:t> </a:t>
            </a:r>
            <a:r>
              <a:rPr lang="en-US" sz="2700" dirty="0" err="1">
                <a:latin typeface="Consolas" panose="020B0609020204030204" pitchFamily="49" charset="0"/>
              </a:rPr>
              <a:t>arr</a:t>
            </a:r>
            <a:r>
              <a:rPr lang="en-US" sz="2700" dirty="0">
                <a:latin typeface="Consolas" panose="020B0609020204030204" pitchFamily="49" charset="0"/>
              </a:rPr>
              <a:t> = </a:t>
            </a:r>
            <a:r>
              <a:rPr lang="en-US" sz="2700" dirty="0" err="1">
                <a:solidFill>
                  <a:srgbClr val="2B91AF"/>
                </a:solidFill>
                <a:latin typeface="Consolas" panose="020B0609020204030204" pitchFamily="49" charset="0"/>
              </a:rPr>
              <a:t>ArrayPool</a:t>
            </a:r>
            <a:r>
              <a:rPr lang="en-US" sz="2700" dirty="0">
                <a:latin typeface="Consolas" panose="020B0609020204030204" pitchFamily="49" charset="0"/>
              </a:rPr>
              <a:t>&lt;</a:t>
            </a:r>
            <a:r>
              <a:rPr lang="en-US" sz="27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700" dirty="0">
                <a:latin typeface="Consolas" panose="020B0609020204030204" pitchFamily="49" charset="0"/>
              </a:rPr>
              <a:t>&gt;.</a:t>
            </a:r>
            <a:r>
              <a:rPr lang="en-US" sz="2700" dirty="0" err="1">
                <a:latin typeface="Consolas" panose="020B0609020204030204" pitchFamily="49" charset="0"/>
              </a:rPr>
              <a:t>Shared.Rent</a:t>
            </a:r>
            <a:r>
              <a:rPr lang="en-US" sz="2700" dirty="0">
                <a:latin typeface="Consolas" panose="020B0609020204030204" pitchFamily="49" charset="0"/>
              </a:rPr>
              <a:t>(256 * 1024);</a:t>
            </a:r>
          </a:p>
          <a:p>
            <a:r>
              <a:rPr lang="it-IT" sz="2700" dirty="0">
                <a:latin typeface="Consolas" panose="020B0609020204030204" pitchFamily="49" charset="0"/>
              </a:rPr>
              <a:t>     </a:t>
            </a:r>
            <a:r>
              <a:rPr lang="it-IT" sz="27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it-IT" sz="2700" dirty="0" err="1">
                <a:latin typeface="Consolas" panose="020B0609020204030204" pitchFamily="49" charset="0"/>
              </a:rPr>
              <a:t>.WriteLine</a:t>
            </a:r>
            <a:r>
              <a:rPr lang="it-IT" sz="2700" dirty="0">
                <a:latin typeface="Consolas" panose="020B0609020204030204" pitchFamily="49" charset="0"/>
              </a:rPr>
              <a:t>(</a:t>
            </a:r>
            <a:r>
              <a:rPr lang="it-IT" sz="2700" dirty="0" err="1">
                <a:latin typeface="Consolas" panose="020B0609020204030204" pitchFamily="49" charset="0"/>
              </a:rPr>
              <a:t>arr</a:t>
            </a:r>
            <a:r>
              <a:rPr lang="it-IT" sz="2700" dirty="0">
                <a:latin typeface="Consolas" panose="020B0609020204030204" pitchFamily="49" charset="0"/>
              </a:rPr>
              <a:t>[0].</a:t>
            </a:r>
            <a:r>
              <a:rPr lang="it-IT" sz="2700" dirty="0" err="1">
                <a:latin typeface="Consolas" panose="020B0609020204030204" pitchFamily="49" charset="0"/>
              </a:rPr>
              <a:t>ToString</a:t>
            </a:r>
            <a:r>
              <a:rPr lang="it-IT" sz="2700" dirty="0">
                <a:latin typeface="Consolas" panose="020B0609020204030204" pitchFamily="49" charset="0"/>
              </a:rPr>
              <a:t>());</a:t>
            </a:r>
          </a:p>
          <a:p>
            <a:r>
              <a:rPr lang="en-US" sz="2700" dirty="0">
                <a:latin typeface="Consolas" panose="020B0609020204030204" pitchFamily="49" charset="0"/>
              </a:rPr>
              <a:t>     </a:t>
            </a:r>
            <a:r>
              <a:rPr lang="en-US" sz="2700" dirty="0">
                <a:solidFill>
                  <a:srgbClr val="008000"/>
                </a:solidFill>
                <a:latin typeface="Consolas" panose="020B0609020204030204" pitchFamily="49" charset="0"/>
              </a:rPr>
              <a:t>//use arr.</a:t>
            </a:r>
          </a:p>
          <a:p>
            <a:r>
              <a:rPr lang="en-US" sz="2700" dirty="0">
                <a:latin typeface="Consolas" panose="020B0609020204030204" pitchFamily="49" charset="0"/>
              </a:rPr>
              <a:t>     </a:t>
            </a:r>
            <a:r>
              <a:rPr lang="en-US" sz="2700" dirty="0" err="1">
                <a:solidFill>
                  <a:srgbClr val="2B91AF"/>
                </a:solidFill>
                <a:latin typeface="Consolas" panose="020B0609020204030204" pitchFamily="49" charset="0"/>
              </a:rPr>
              <a:t>ArrayPool</a:t>
            </a:r>
            <a:r>
              <a:rPr lang="en-US" sz="2700" dirty="0">
                <a:latin typeface="Consolas" panose="020B0609020204030204" pitchFamily="49" charset="0"/>
              </a:rPr>
              <a:t>&lt;</a:t>
            </a:r>
            <a:r>
              <a:rPr lang="en-US" sz="27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700" dirty="0">
                <a:latin typeface="Consolas" panose="020B0609020204030204" pitchFamily="49" charset="0"/>
              </a:rPr>
              <a:t>&gt;.</a:t>
            </a:r>
            <a:r>
              <a:rPr lang="en-US" sz="2700" dirty="0" err="1">
                <a:latin typeface="Consolas" panose="020B0609020204030204" pitchFamily="49" charset="0"/>
              </a:rPr>
              <a:t>Shared.Return</a:t>
            </a:r>
            <a:r>
              <a:rPr lang="en-US" sz="2700" dirty="0">
                <a:latin typeface="Consolas" panose="020B0609020204030204" pitchFamily="49" charset="0"/>
              </a:rPr>
              <a:t>(</a:t>
            </a:r>
            <a:r>
              <a:rPr lang="en-US" sz="2700" dirty="0" err="1">
                <a:latin typeface="Consolas" panose="020B0609020204030204" pitchFamily="49" charset="0"/>
              </a:rPr>
              <a:t>arr</a:t>
            </a:r>
            <a:r>
              <a:rPr lang="en-US" sz="27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700" dirty="0">
                <a:latin typeface="Consolas" panose="020B0609020204030204" pitchFamily="49" charset="0"/>
              </a:rPr>
              <a:t> }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17707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D825-602C-49E8-A207-F061EF4BD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955"/>
            <a:ext cx="12192000" cy="1108221"/>
          </a:xfrm>
        </p:spPr>
        <p:txBody>
          <a:bodyPr/>
          <a:lstStyle/>
          <a:p>
            <a:r>
              <a:rPr lang="de-AT" dirty="0"/>
              <a:t>Benchmark Ergebnis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A655A-2FAE-4CC2-BD9D-1B36A3E71EE6}"/>
              </a:ext>
            </a:extLst>
          </p:cNvPr>
          <p:cNvSpPr txBox="1"/>
          <p:nvPr/>
        </p:nvSpPr>
        <p:spPr>
          <a:xfrm>
            <a:off x="942048" y="1056887"/>
            <a:ext cx="9848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1000 </a:t>
            </a:r>
            <a:r>
              <a:rPr lang="en-US" sz="2300" dirty="0" err="1"/>
              <a:t>Interationen</a:t>
            </a:r>
            <a:r>
              <a:rPr lang="en-US" sz="2300" dirty="0"/>
              <a:t>: </a:t>
            </a:r>
            <a:r>
              <a:rPr lang="en-US" sz="2300" dirty="0" err="1"/>
              <a:t>ArrayPool.Shared.Rent</a:t>
            </a:r>
            <a:r>
              <a:rPr lang="en-US" sz="2300" dirty="0"/>
              <a:t>() vs. new Array[]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5E812-A67F-4043-949D-1DAF1AD2549F}"/>
              </a:ext>
            </a:extLst>
          </p:cNvPr>
          <p:cNvSpPr/>
          <p:nvPr/>
        </p:nvSpPr>
        <p:spPr>
          <a:xfrm>
            <a:off x="942048" y="1563454"/>
            <a:ext cx="10095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https://github.com/gregkalapos/DWX2018_SampleCode/tree/master/ArrayPoolSample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BE0268-B300-4D7A-9372-0E8C92908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" b="42225"/>
          <a:stretch/>
        </p:blipFill>
        <p:spPr>
          <a:xfrm>
            <a:off x="767253" y="1987351"/>
            <a:ext cx="11172497" cy="341478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B22683-C755-4CE4-A696-E72B2830C0C6}"/>
              </a:ext>
            </a:extLst>
          </p:cNvPr>
          <p:cNvSpPr/>
          <p:nvPr/>
        </p:nvSpPr>
        <p:spPr>
          <a:xfrm>
            <a:off x="2625657" y="4135758"/>
            <a:ext cx="1284191" cy="14813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5B0A73-AE83-4769-95B6-651E03DFA395}"/>
              </a:ext>
            </a:extLst>
          </p:cNvPr>
          <p:cNvSpPr/>
          <p:nvPr/>
        </p:nvSpPr>
        <p:spPr>
          <a:xfrm>
            <a:off x="6353500" y="4135758"/>
            <a:ext cx="5249919" cy="157086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C2900C-9E49-4085-9B02-E2D7B4FA9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12" y="1503163"/>
            <a:ext cx="5327122" cy="53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0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ArrayPool – A few more things</a:t>
            </a:r>
            <a:endParaRPr lang="en-US" dirty="0"/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>
          <a:xfrm>
            <a:off x="538480" y="1938129"/>
            <a:ext cx="11043920" cy="4591635"/>
          </a:xfrm>
        </p:spPr>
        <p:txBody>
          <a:bodyPr/>
          <a:lstStyle/>
          <a:p>
            <a:r>
              <a:rPr lang="de-AT" dirty="0" err="1"/>
              <a:t>ArrayPool</a:t>
            </a:r>
            <a:r>
              <a:rPr lang="de-AT" dirty="0"/>
              <a:t>&lt;T&gt;.</a:t>
            </a:r>
            <a:r>
              <a:rPr lang="de-AT" dirty="0" err="1"/>
              <a:t>Shared</a:t>
            </a:r>
            <a:r>
              <a:rPr lang="de-AT" dirty="0"/>
              <a:t> ist der „</a:t>
            </a:r>
            <a:r>
              <a:rPr lang="de-AT" dirty="0" err="1"/>
              <a:t>Shared</a:t>
            </a:r>
            <a:r>
              <a:rPr lang="de-AT" dirty="0"/>
              <a:t> Pool“</a:t>
            </a:r>
          </a:p>
          <a:p>
            <a:r>
              <a:rPr lang="de-AT" dirty="0"/>
              <a:t>Maximale Array-größe im </a:t>
            </a:r>
            <a:r>
              <a:rPr lang="de-AT" dirty="0" err="1"/>
              <a:t>Shared</a:t>
            </a:r>
            <a:r>
              <a:rPr lang="de-AT" dirty="0"/>
              <a:t> Pool: 2</a:t>
            </a:r>
            <a:r>
              <a:rPr lang="de-AT" baseline="30000" dirty="0"/>
              <a:t>20 </a:t>
            </a:r>
            <a:r>
              <a:rPr lang="de-AT" dirty="0"/>
              <a:t>(1024*1024)</a:t>
            </a:r>
          </a:p>
          <a:p>
            <a:r>
              <a:rPr lang="de-AT" dirty="0"/>
              <a:t>Wenn </a:t>
            </a:r>
            <a:r>
              <a:rPr lang="de-AT" dirty="0" err="1"/>
              <a:t>Shared.Rent</a:t>
            </a:r>
            <a:r>
              <a:rPr lang="de-AT" dirty="0"/>
              <a:t>(n) mit n &gt; 2</a:t>
            </a:r>
            <a:r>
              <a:rPr lang="de-AT" baseline="30000" dirty="0"/>
              <a:t>20</a:t>
            </a:r>
            <a:r>
              <a:rPr lang="de-AT" dirty="0"/>
              <a:t> aufgerufen wird: ein neuer Array wird angelegt -&gt; kein Pooling</a:t>
            </a:r>
          </a:p>
          <a:p>
            <a:r>
              <a:rPr lang="de-AT" dirty="0" err="1"/>
              <a:t>ArrayPool</a:t>
            </a:r>
            <a:r>
              <a:rPr lang="de-AT" dirty="0"/>
              <a:t>&lt;T&gt;.Create(</a:t>
            </a:r>
            <a:r>
              <a:rPr lang="de-AT" dirty="0" err="1"/>
              <a:t>maxArrayLength</a:t>
            </a:r>
            <a:r>
              <a:rPr lang="de-AT" dirty="0"/>
              <a:t>, </a:t>
            </a:r>
            <a:r>
              <a:rPr lang="de-AT" dirty="0" err="1"/>
              <a:t>maxArraysPerBucket</a:t>
            </a:r>
            <a:r>
              <a:rPr lang="de-AT" dirty="0"/>
              <a:t>) erstellt einen neuen Pool, und damit kann man auch Pools erstellen, die größer sind als 2</a:t>
            </a:r>
            <a:r>
              <a:rPr lang="de-AT" baseline="30000" dirty="0"/>
              <a:t>20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475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ArrayPool – Creating a custom pool</a:t>
            </a:r>
            <a:endParaRPr lang="en-US" dirty="0"/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>
          <a:xfrm>
            <a:off x="538480" y="1780673"/>
            <a:ext cx="11043920" cy="898359"/>
          </a:xfrm>
        </p:spPr>
        <p:txBody>
          <a:bodyPr/>
          <a:lstStyle/>
          <a:p>
            <a:r>
              <a:rPr lang="de-AT" dirty="0"/>
              <a:t>Pooling Arrays mit Größe &gt; 2</a:t>
            </a:r>
            <a:r>
              <a:rPr lang="de-AT" baseline="30000" dirty="0"/>
              <a:t>20 </a:t>
            </a:r>
            <a:r>
              <a:rPr lang="de-AT" dirty="0"/>
              <a:t>(1024 * 1024)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159C9B-021C-4DB7-89DA-29108924F961}"/>
              </a:ext>
            </a:extLst>
          </p:cNvPr>
          <p:cNvSpPr/>
          <p:nvPr/>
        </p:nvSpPr>
        <p:spPr>
          <a:xfrm>
            <a:off x="462456" y="2906697"/>
            <a:ext cx="115824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2B91AF"/>
                </a:solidFill>
                <a:latin typeface="Consolas" panose="020B0609020204030204" pitchFamily="49" charset="0"/>
              </a:rPr>
              <a:t>ArrayPool</a:t>
            </a:r>
            <a:r>
              <a:rPr lang="en-US" sz="2300" dirty="0">
                <a:latin typeface="Consolas" panose="020B0609020204030204" pitchFamily="49" charset="0"/>
              </a:rPr>
              <a:t>&lt;</a:t>
            </a:r>
            <a:r>
              <a:rPr 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MyPool</a:t>
            </a:r>
            <a:r>
              <a:rPr lang="en-US" sz="2300" dirty="0">
                <a:latin typeface="Consolas" panose="020B0609020204030204" pitchFamily="49" charset="0"/>
              </a:rPr>
              <a:t> = </a:t>
            </a:r>
            <a:r>
              <a:rPr lang="en-US" sz="2300" dirty="0" err="1">
                <a:solidFill>
                  <a:srgbClr val="2B91AF"/>
                </a:solidFill>
                <a:latin typeface="Consolas" panose="020B0609020204030204" pitchFamily="49" charset="0"/>
              </a:rPr>
              <a:t>ArrayPool</a:t>
            </a:r>
            <a:r>
              <a:rPr lang="en-US" sz="2300" dirty="0">
                <a:latin typeface="Consolas" panose="020B0609020204030204" pitchFamily="49" charset="0"/>
              </a:rPr>
              <a:t>&lt;</a:t>
            </a:r>
            <a:r>
              <a:rPr 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latin typeface="Consolas" panose="020B0609020204030204" pitchFamily="49" charset="0"/>
              </a:rPr>
              <a:t>&gt;.Create(1024*1024*3, 10);</a:t>
            </a:r>
          </a:p>
          <a:p>
            <a:endParaRPr lang="en-US" sz="2300" dirty="0">
              <a:latin typeface="Consolas" panose="020B0609020204030204" pitchFamily="49" charset="0"/>
            </a:endParaRPr>
          </a:p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MethodWithCustomPool</a:t>
            </a:r>
            <a:r>
              <a:rPr lang="en-US" sz="23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3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300" dirty="0">
                <a:latin typeface="Consolas" panose="020B0609020204030204" pitchFamily="49" charset="0"/>
              </a:rPr>
              <a:t>    </a:t>
            </a:r>
            <a:r>
              <a:rPr 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arr</a:t>
            </a:r>
            <a:r>
              <a:rPr lang="en-US" sz="2300" dirty="0">
                <a:latin typeface="Consolas" panose="020B0609020204030204" pitchFamily="49" charset="0"/>
              </a:rPr>
              <a:t> = </a:t>
            </a:r>
            <a:r>
              <a:rPr lang="en-US" sz="2300" dirty="0" err="1">
                <a:latin typeface="Consolas" panose="020B0609020204030204" pitchFamily="49" charset="0"/>
              </a:rPr>
              <a:t>MyPool.Rent</a:t>
            </a:r>
            <a:r>
              <a:rPr lang="en-US" sz="2300" dirty="0">
                <a:latin typeface="Consolas" panose="020B0609020204030204" pitchFamily="49" charset="0"/>
              </a:rPr>
              <a:t>(1024*1024*2);</a:t>
            </a:r>
          </a:p>
          <a:p>
            <a:r>
              <a:rPr lang="en-US" sz="2300" dirty="0">
                <a:latin typeface="Consolas" panose="020B0609020204030204" pitchFamily="49" charset="0"/>
              </a:rPr>
              <a:t>    </a:t>
            </a:r>
            <a:r>
              <a:rPr lang="en-US" sz="2300" dirty="0">
                <a:solidFill>
                  <a:srgbClr val="008000"/>
                </a:solidFill>
                <a:latin typeface="Consolas" panose="020B0609020204030204" pitchFamily="49" charset="0"/>
              </a:rPr>
              <a:t>//use arr...</a:t>
            </a:r>
          </a:p>
          <a:p>
            <a:r>
              <a:rPr lang="en-US" sz="2300" dirty="0">
                <a:latin typeface="Consolas" panose="020B0609020204030204" pitchFamily="49" charset="0"/>
              </a:rPr>
              <a:t>    </a:t>
            </a:r>
            <a:r>
              <a:rPr lang="en-US" sz="2300" dirty="0" err="1">
                <a:latin typeface="Consolas" panose="020B0609020204030204" pitchFamily="49" charset="0"/>
              </a:rPr>
              <a:t>MyPool.Return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arr</a:t>
            </a:r>
            <a:r>
              <a:rPr lang="en-US" sz="23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300" dirty="0">
                <a:latin typeface="Consolas" panose="020B0609020204030204" pitchFamily="49" charset="0"/>
              </a:rPr>
              <a:t>}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71630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ArrayPool</a:t>
            </a:r>
            <a:r>
              <a:rPr lang="en-US" dirty="0"/>
              <a:t> – </a:t>
            </a:r>
            <a:r>
              <a:rPr lang="en-US" dirty="0" err="1"/>
              <a:t>Zusammenfassung</a:t>
            </a:r>
            <a:endParaRPr lang="en-US" dirty="0"/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4" name="Shape 149">
            <a:extLst>
              <a:ext uri="{FF2B5EF4-FFF2-40B4-BE49-F238E27FC236}">
                <a16:creationId xmlns:a16="http://schemas.microsoft.com/office/drawing/2014/main" id="{D00CFF6D-F9F9-45F1-918B-342F29FAAE86}"/>
              </a:ext>
            </a:extLst>
          </p:cNvPr>
          <p:cNvSpPr txBox="1">
            <a:spLocks/>
          </p:cNvSpPr>
          <p:nvPr/>
        </p:nvSpPr>
        <p:spPr>
          <a:xfrm>
            <a:off x="382671" y="2156791"/>
            <a:ext cx="11616219" cy="4423177"/>
          </a:xfrm>
          <a:prstGeom prst="rect">
            <a:avLst/>
          </a:prstGeom>
          <a:noFill/>
          <a:ln>
            <a:noFill/>
          </a:ln>
        </p:spPr>
        <p:txBody>
          <a:bodyPr lIns="121844" tIns="121844" rIns="121844" bIns="12184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09361" indent="-473948">
              <a:buClr>
                <a:srgbClr val="434343"/>
              </a:buClr>
              <a:buFont typeface="Calibri"/>
              <a:buChar char="●"/>
            </a:pPr>
            <a:r>
              <a:rPr lang="de-AT" sz="2666" dirty="0">
                <a:solidFill>
                  <a:srgbClr val="434343"/>
                </a:solidFill>
              </a:rPr>
              <a:t>Eine sehr einfache API -&gt; GC, vor allem Gen2 GC zu vermeiden</a:t>
            </a:r>
          </a:p>
          <a:p>
            <a:pPr marL="609361" indent="-473948">
              <a:buClr>
                <a:srgbClr val="434343"/>
              </a:buClr>
              <a:buFont typeface="Calibri"/>
              <a:buChar char="●"/>
            </a:pPr>
            <a:r>
              <a:rPr lang="de-AT" sz="2666" dirty="0" err="1">
                <a:solidFill>
                  <a:srgbClr val="434343"/>
                </a:solidFill>
              </a:rPr>
              <a:t>Shared</a:t>
            </a:r>
            <a:r>
              <a:rPr lang="de-AT" sz="2666" dirty="0">
                <a:solidFill>
                  <a:srgbClr val="434343"/>
                </a:solidFill>
              </a:rPr>
              <a:t> Property liefert den </a:t>
            </a:r>
            <a:r>
              <a:rPr lang="de-AT" sz="2666" dirty="0" err="1">
                <a:solidFill>
                  <a:srgbClr val="434343"/>
                </a:solidFill>
              </a:rPr>
              <a:t>Shared</a:t>
            </a:r>
            <a:r>
              <a:rPr lang="de-AT" sz="2666" dirty="0">
                <a:solidFill>
                  <a:srgbClr val="434343"/>
                </a:solidFill>
              </a:rPr>
              <a:t>-Pool (max. 2</a:t>
            </a:r>
            <a:r>
              <a:rPr lang="de-AT" sz="2666" baseline="30000" dirty="0">
                <a:solidFill>
                  <a:srgbClr val="434343"/>
                </a:solidFill>
              </a:rPr>
              <a:t>20</a:t>
            </a:r>
            <a:r>
              <a:rPr lang="de-AT" sz="2666" dirty="0">
                <a:solidFill>
                  <a:srgbClr val="434343"/>
                </a:solidFill>
              </a:rPr>
              <a:t>)</a:t>
            </a:r>
          </a:p>
          <a:p>
            <a:pPr marL="609361" indent="-473948">
              <a:buClr>
                <a:srgbClr val="434343"/>
              </a:buClr>
              <a:buFont typeface="Calibri"/>
              <a:buChar char="●"/>
            </a:pPr>
            <a:r>
              <a:rPr lang="de-AT" sz="2666" dirty="0">
                <a:solidFill>
                  <a:srgbClr val="434343"/>
                </a:solidFill>
              </a:rPr>
              <a:t>Die Create Methode erstellt einen neuen Pool</a:t>
            </a:r>
          </a:p>
          <a:p>
            <a:pPr marL="609361" indent="-473948">
              <a:buClr>
                <a:srgbClr val="434343"/>
              </a:buClr>
              <a:buFont typeface="Calibri"/>
              <a:buChar char="●"/>
            </a:pPr>
            <a:r>
              <a:rPr lang="de-AT" sz="2666" dirty="0">
                <a:solidFill>
                  <a:srgbClr val="434343"/>
                </a:solidFill>
              </a:rPr>
              <a:t>Wo wird </a:t>
            </a:r>
            <a:r>
              <a:rPr lang="de-AT" sz="2666" dirty="0" err="1">
                <a:solidFill>
                  <a:srgbClr val="434343"/>
                </a:solidFill>
              </a:rPr>
              <a:t>ArrayPool</a:t>
            </a:r>
            <a:r>
              <a:rPr lang="de-AT" sz="2666" dirty="0">
                <a:solidFill>
                  <a:srgbClr val="434343"/>
                </a:solidFill>
              </a:rPr>
              <a:t> heute verwendet? z.B.: </a:t>
            </a:r>
            <a:r>
              <a:rPr lang="de-AT" sz="2666" dirty="0" err="1">
                <a:solidFill>
                  <a:srgbClr val="434343"/>
                </a:solidFill>
              </a:rPr>
              <a:t>Kestrel</a:t>
            </a:r>
            <a:r>
              <a:rPr lang="de-AT" sz="2666" dirty="0">
                <a:solidFill>
                  <a:srgbClr val="434343"/>
                </a:solidFill>
              </a:rPr>
              <a:t>, ASP.NET Core</a:t>
            </a:r>
          </a:p>
          <a:p>
            <a:pPr marL="609361" indent="-473948">
              <a:buClr>
                <a:srgbClr val="434343"/>
              </a:buClr>
              <a:buFont typeface="Calibri"/>
              <a:buChar char="●"/>
            </a:pPr>
            <a:endParaRPr lang="de-AT" sz="2666" dirty="0">
              <a:solidFill>
                <a:srgbClr val="434343"/>
              </a:solidFill>
            </a:endParaRPr>
          </a:p>
          <a:p>
            <a:pPr marL="609361" indent="-473948">
              <a:buClr>
                <a:srgbClr val="434343"/>
              </a:buClr>
              <a:buFont typeface="Calibri"/>
              <a:buChar char="●"/>
            </a:pPr>
            <a:endParaRPr lang="de-AT" sz="2666" dirty="0">
              <a:solidFill>
                <a:srgbClr val="434343"/>
              </a:solidFill>
            </a:endParaRPr>
          </a:p>
          <a:p>
            <a:pPr marL="609361" indent="-473948">
              <a:buClr>
                <a:srgbClr val="434343"/>
              </a:buClr>
              <a:buFont typeface="Calibri"/>
              <a:buChar char="●"/>
            </a:pPr>
            <a:endParaRPr lang="de-AT" sz="2666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8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1C9E9-A19D-47FB-95F3-A1E20E10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Dev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ArrayPool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B9FA9-FED5-41C1-A03F-13958E8E7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14" y="1296608"/>
            <a:ext cx="9362171" cy="527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5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220086" y="2561833"/>
            <a:ext cx="10949870" cy="2357461"/>
          </a:xfrm>
        </p:spPr>
        <p:txBody>
          <a:bodyPr/>
          <a:lstStyle/>
          <a:p>
            <a:r>
              <a:rPr lang="en-US" dirty="0"/>
              <a:t>Ref return, ref local</a:t>
            </a:r>
            <a:br>
              <a:rPr lang="en-US" dirty="0"/>
            </a:br>
            <a:endParaRPr lang="e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0A4C77-D5B7-44EF-BB9A-3C98D6449A36}"/>
              </a:ext>
            </a:extLst>
          </p:cNvPr>
          <p:cNvCxnSpPr>
            <a:cxnSpLocks/>
          </p:cNvCxnSpPr>
          <p:nvPr/>
        </p:nvCxnSpPr>
        <p:spPr>
          <a:xfrm>
            <a:off x="372137" y="3964699"/>
            <a:ext cx="5918596" cy="0"/>
          </a:xfrm>
          <a:prstGeom prst="line">
            <a:avLst/>
          </a:prstGeom>
          <a:ln>
            <a:gradFill>
              <a:gsLst>
                <a:gs pos="33670">
                  <a:srgbClr val="D4DFF1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74007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types – object header</a:t>
            </a:r>
            <a:endParaRPr lang="en-US" dirty="0"/>
          </a:p>
        </p:txBody>
      </p:sp>
      <p:sp>
        <p:nvSpPr>
          <p:cNvPr id="213" name="Shape 213"/>
          <p:cNvSpPr txBox="1">
            <a:spLocks noGrp="1"/>
          </p:cNvSpPr>
          <p:nvPr>
            <p:ph sz="quarter" idx="10"/>
          </p:nvPr>
        </p:nvSpPr>
        <p:spPr>
          <a:xfrm>
            <a:off x="538480" y="1549059"/>
            <a:ext cx="11043920" cy="1844891"/>
          </a:xfrm>
        </p:spPr>
        <p:txBody>
          <a:bodyPr>
            <a:normAutofit/>
          </a:bodyPr>
          <a:lstStyle/>
          <a:p>
            <a:r>
              <a:rPr lang="de-AT" dirty="0"/>
              <a:t>Vorteil: Polymorphismus, Vererbung</a:t>
            </a:r>
            <a:r>
              <a:rPr lang="de-AT"/>
              <a:t>, lock(){}</a:t>
            </a:r>
            <a:endParaRPr lang="de-AT" dirty="0"/>
          </a:p>
          <a:p>
            <a:r>
              <a:rPr lang="de-AT" dirty="0"/>
              <a:t>Nachteil: mehr Speicherverbrauch, kann nur auf dem Heap angelegt werden</a:t>
            </a:r>
          </a:p>
          <a:p>
            <a:endParaRPr lang="de-A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2D3B6C-C29E-437B-9015-DABA5955588B}"/>
              </a:ext>
            </a:extLst>
          </p:cNvPr>
          <p:cNvSpPr/>
          <p:nvPr/>
        </p:nvSpPr>
        <p:spPr>
          <a:xfrm>
            <a:off x="4715055" y="2733876"/>
            <a:ext cx="25142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e-AT" sz="2700" dirty="0">
                <a:latin typeface="Consolas" panose="020B0609020204030204" pitchFamily="49" charset="0"/>
              </a:rPr>
              <a:t> </a:t>
            </a:r>
            <a:r>
              <a:rPr lang="de-AT" sz="2700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de-AT" sz="2700" dirty="0">
                <a:latin typeface="Consolas" panose="020B0609020204030204" pitchFamily="49" charset="0"/>
              </a:rPr>
              <a:t> </a:t>
            </a:r>
          </a:p>
          <a:p>
            <a:r>
              <a:rPr lang="de-AT" sz="2700" dirty="0">
                <a:latin typeface="Consolas" panose="020B0609020204030204" pitchFamily="49" charset="0"/>
              </a:rPr>
              <a:t>{</a:t>
            </a:r>
          </a:p>
          <a:p>
            <a:r>
              <a:rPr lang="de-AT" sz="27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de-AT" sz="27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AT" sz="2700" dirty="0">
                <a:latin typeface="Consolas" panose="020B0609020204030204" pitchFamily="49" charset="0"/>
              </a:rPr>
              <a:t> x, y;</a:t>
            </a:r>
          </a:p>
          <a:p>
            <a:r>
              <a:rPr lang="de-AT" sz="2700" dirty="0">
                <a:latin typeface="Consolas" panose="020B0609020204030204" pitchFamily="49" charset="0"/>
              </a:rPr>
              <a:t>}</a:t>
            </a:r>
            <a:endParaRPr lang="de-AT" sz="2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12068B-9FF0-4AA7-8578-770F2EEE6F3D}"/>
              </a:ext>
            </a:extLst>
          </p:cNvPr>
          <p:cNvGrpSpPr/>
          <p:nvPr/>
        </p:nvGrpSpPr>
        <p:grpSpPr>
          <a:xfrm>
            <a:off x="876587" y="4557136"/>
            <a:ext cx="10367703" cy="2025205"/>
            <a:chOff x="876587" y="4557136"/>
            <a:chExt cx="10367703" cy="20252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4B2D76-F5BA-4831-8E98-2298353B8D08}"/>
                </a:ext>
              </a:extLst>
            </p:cNvPr>
            <p:cNvGrpSpPr/>
            <p:nvPr/>
          </p:nvGrpSpPr>
          <p:grpSpPr>
            <a:xfrm>
              <a:off x="876590" y="5515078"/>
              <a:ext cx="10367700" cy="1067263"/>
              <a:chOff x="820666" y="5085587"/>
              <a:chExt cx="10367700" cy="106726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1F88EE0-5C4D-4FC1-8123-023F022C53C9}"/>
                  </a:ext>
                </a:extLst>
              </p:cNvPr>
              <p:cNvSpPr/>
              <p:nvPr/>
            </p:nvSpPr>
            <p:spPr>
              <a:xfrm>
                <a:off x="820666" y="5085587"/>
                <a:ext cx="10367700" cy="106726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201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56589356-86D4-46BD-8B25-BD09AECCB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6014" y="5085587"/>
                <a:ext cx="0" cy="10672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56478A6-F42B-496B-B107-E88612539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9719" y="5085587"/>
                <a:ext cx="0" cy="10672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94473EA-3052-4CC3-8F24-0340B4E66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3423" y="5085587"/>
                <a:ext cx="0" cy="10672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B555ECB-0336-4237-897B-7C2F2324E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4597" y="5085587"/>
                <a:ext cx="0" cy="10672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392A6C-075A-42CC-80D5-AAA468008CE8}"/>
                  </a:ext>
                </a:extLst>
              </p:cNvPr>
              <p:cNvSpPr txBox="1"/>
              <p:nvPr/>
            </p:nvSpPr>
            <p:spPr>
              <a:xfrm>
                <a:off x="973134" y="5229520"/>
                <a:ext cx="205829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Sync Block Index</a:t>
                </a:r>
                <a:endParaRPr lang="de-AT" sz="25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EF867-8902-4026-9198-A6B22685B725}"/>
                  </a:ext>
                </a:extLst>
              </p:cNvPr>
              <p:cNvSpPr txBox="1"/>
              <p:nvPr/>
            </p:nvSpPr>
            <p:spPr>
              <a:xfrm>
                <a:off x="3009986" y="5188331"/>
                <a:ext cx="205829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Method Table Pointer</a:t>
                </a:r>
                <a:endParaRPr lang="de-AT" sz="25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55FE07-0FE4-463D-8CD1-7E2CB8347690}"/>
                  </a:ext>
                </a:extLst>
              </p:cNvPr>
              <p:cNvSpPr txBox="1"/>
              <p:nvPr/>
            </p:nvSpPr>
            <p:spPr>
              <a:xfrm>
                <a:off x="5123864" y="5223455"/>
                <a:ext cx="205829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Instance variable 1</a:t>
                </a:r>
                <a:endParaRPr lang="de-AT" sz="25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DC943A-8453-4974-9415-8EAD9A5C5ED2}"/>
                  </a:ext>
                </a:extLst>
              </p:cNvPr>
              <p:cNvSpPr txBox="1"/>
              <p:nvPr/>
            </p:nvSpPr>
            <p:spPr>
              <a:xfrm>
                <a:off x="7207568" y="5229520"/>
                <a:ext cx="205829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Instance variable 1</a:t>
                </a:r>
                <a:endParaRPr lang="de-AT" sz="25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0D04DF-2913-4BD8-9B45-DDB75D1F17B0}"/>
                  </a:ext>
                </a:extLst>
              </p:cNvPr>
              <p:cNvSpPr txBox="1"/>
              <p:nvPr/>
            </p:nvSpPr>
            <p:spPr>
              <a:xfrm>
                <a:off x="9437045" y="5403024"/>
                <a:ext cx="154705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…</a:t>
                </a:r>
                <a:endParaRPr lang="de-AT" sz="25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5574F977-8248-40FD-B693-B8A59BAF7901}"/>
                </a:ext>
              </a:extLst>
            </p:cNvPr>
            <p:cNvSpPr/>
            <p:nvPr/>
          </p:nvSpPr>
          <p:spPr>
            <a:xfrm rot="5400000">
              <a:off x="2804040" y="3206400"/>
              <a:ext cx="414150" cy="4269055"/>
            </a:xfrm>
            <a:prstGeom prst="leftBrace">
              <a:avLst>
                <a:gd name="adj1" fmla="val 8333"/>
                <a:gd name="adj2" fmla="val 5032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746AFA-AC13-4A4E-B44B-C79924B5F596}"/>
                </a:ext>
              </a:extLst>
            </p:cNvPr>
            <p:cNvSpPr/>
            <p:nvPr/>
          </p:nvSpPr>
          <p:spPr>
            <a:xfrm>
              <a:off x="1639183" y="4557136"/>
              <a:ext cx="318478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2700" dirty="0"/>
                <a:t>Per </a:t>
              </a:r>
              <a:r>
                <a:rPr lang="de-AT" sz="2700" dirty="0" err="1"/>
                <a:t>Object</a:t>
              </a:r>
              <a:r>
                <a:rPr lang="de-AT" sz="2700" dirty="0"/>
                <a:t> Overhead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941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Value Types on .NET (and .NET Core)</a:t>
            </a:r>
            <a:endParaRPr lang="en-US" dirty="0"/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>
          <a:xfrm>
            <a:off x="538480" y="1549059"/>
            <a:ext cx="10703827" cy="4980706"/>
          </a:xfrm>
        </p:spPr>
        <p:txBody>
          <a:bodyPr/>
          <a:lstStyle/>
          <a:p>
            <a:r>
              <a:rPr lang="de-AT" dirty="0"/>
              <a:t>Enthalten Werte direkt</a:t>
            </a:r>
          </a:p>
          <a:p>
            <a:r>
              <a:rPr lang="de-AT" dirty="0"/>
              <a:t>z.B.: Numerische Typen, </a:t>
            </a:r>
            <a:r>
              <a:rPr lang="de-AT" dirty="0" err="1"/>
              <a:t>Bool</a:t>
            </a:r>
            <a:r>
              <a:rPr lang="de-AT" dirty="0"/>
              <a:t>, Char, Date, </a:t>
            </a:r>
            <a:r>
              <a:rPr lang="de-AT" dirty="0" err="1"/>
              <a:t>Structs</a:t>
            </a:r>
            <a:r>
              <a:rPr lang="de-AT" dirty="0"/>
              <a:t>, </a:t>
            </a:r>
            <a:r>
              <a:rPr lang="de-AT" dirty="0" err="1"/>
              <a:t>Enums</a:t>
            </a:r>
            <a:r>
              <a:rPr lang="de-AT" dirty="0"/>
              <a:t> </a:t>
            </a:r>
          </a:p>
          <a:p>
            <a:r>
              <a:rPr lang="de-AT" dirty="0"/>
              <a:t>Mit “=“ wird der enthaltene Wert kopiert</a:t>
            </a:r>
          </a:p>
          <a:p>
            <a:r>
              <a:rPr lang="de-AT" dirty="0"/>
              <a:t>Mit “==“ werden die enthaltenen Werte verglichen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6F8DCE-1626-4926-AA78-3ED2E0A26B88}"/>
              </a:ext>
            </a:extLst>
          </p:cNvPr>
          <p:cNvSpPr/>
          <p:nvPr/>
        </p:nvSpPr>
        <p:spPr>
          <a:xfrm>
            <a:off x="4595765" y="4566960"/>
            <a:ext cx="2671227" cy="100071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B7A2D0-F665-49CD-A470-C6942BF2000A}"/>
              </a:ext>
            </a:extLst>
          </p:cNvPr>
          <p:cNvCxnSpPr>
            <a:cxnSpLocks/>
          </p:cNvCxnSpPr>
          <p:nvPr/>
        </p:nvCxnSpPr>
        <p:spPr>
          <a:xfrm>
            <a:off x="4595765" y="5051091"/>
            <a:ext cx="2671227" cy="995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38A627-1991-4F74-A572-EB8E2B668941}"/>
              </a:ext>
            </a:extLst>
          </p:cNvPr>
          <p:cNvSpPr txBox="1"/>
          <p:nvPr/>
        </p:nvSpPr>
        <p:spPr>
          <a:xfrm>
            <a:off x="4607639" y="4566960"/>
            <a:ext cx="1524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Int</a:t>
            </a:r>
            <a:r>
              <a:rPr lang="en-US" sz="2500" dirty="0"/>
              <a:t>: X</a:t>
            </a:r>
            <a:endParaRPr lang="de-AT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23BB0-4748-462B-BDE8-1464ECECA303}"/>
              </a:ext>
            </a:extLst>
          </p:cNvPr>
          <p:cNvSpPr txBox="1"/>
          <p:nvPr/>
        </p:nvSpPr>
        <p:spPr>
          <a:xfrm>
            <a:off x="4612239" y="5105417"/>
            <a:ext cx="1524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Int</a:t>
            </a:r>
            <a:r>
              <a:rPr lang="en-US" sz="2500" dirty="0"/>
              <a:t>: Y</a:t>
            </a:r>
            <a:endParaRPr lang="de-AT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FC5E4-54A1-485E-98A9-612B2FA963B4}"/>
              </a:ext>
            </a:extLst>
          </p:cNvPr>
          <p:cNvSpPr txBox="1"/>
          <p:nvPr/>
        </p:nvSpPr>
        <p:spPr>
          <a:xfrm>
            <a:off x="4520516" y="4191331"/>
            <a:ext cx="1892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Struct Point:</a:t>
            </a:r>
            <a:endParaRPr lang="de-AT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9231D-A9FA-420B-B121-9286450531F5}"/>
              </a:ext>
            </a:extLst>
          </p:cNvPr>
          <p:cNvSpPr/>
          <p:nvPr/>
        </p:nvSpPr>
        <p:spPr>
          <a:xfrm>
            <a:off x="3736219" y="5838230"/>
            <a:ext cx="4719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sz="2800" dirty="0">
                <a:latin typeface="Consolas" panose="020B0609020204030204" pitchFamily="49" charset="0"/>
              </a:rPr>
              <a:t> p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sz="2800" dirty="0">
                <a:latin typeface="Consolas" panose="020B0609020204030204" pitchFamily="49" charset="0"/>
              </a:rPr>
              <a:t>();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236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238940" y="112631"/>
            <a:ext cx="10949870" cy="2357461"/>
          </a:xfrm>
        </p:spPr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0A4C77-D5B7-44EF-BB9A-3C98D6449A36}"/>
              </a:ext>
            </a:extLst>
          </p:cNvPr>
          <p:cNvCxnSpPr>
            <a:cxnSpLocks/>
          </p:cNvCxnSpPr>
          <p:nvPr/>
        </p:nvCxnSpPr>
        <p:spPr>
          <a:xfrm>
            <a:off x="353284" y="1447742"/>
            <a:ext cx="2504216" cy="0"/>
          </a:xfrm>
          <a:prstGeom prst="line">
            <a:avLst/>
          </a:prstGeom>
          <a:ln>
            <a:gradFill>
              <a:gsLst>
                <a:gs pos="33670">
                  <a:srgbClr val="D4DFF1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4D12829-7D7F-45E5-A08C-D476E043278E}"/>
              </a:ext>
            </a:extLst>
          </p:cNvPr>
          <p:cNvSpPr/>
          <p:nvPr/>
        </p:nvSpPr>
        <p:spPr>
          <a:xfrm>
            <a:off x="353284" y="1934686"/>
            <a:ext cx="98749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+mj-lt"/>
              </a:rPr>
              <a:t>LINQ Beispiel - .NET Core vs. </a:t>
            </a:r>
            <a:r>
              <a:rPr lang="de-AT" sz="3200" dirty="0" err="1">
                <a:solidFill>
                  <a:schemeClr val="bg1"/>
                </a:solidFill>
                <a:latin typeface="+mj-lt"/>
              </a:rPr>
              <a:t>Full</a:t>
            </a:r>
            <a:r>
              <a:rPr lang="de-AT" sz="3200" dirty="0">
                <a:solidFill>
                  <a:schemeClr val="bg1"/>
                </a:solidFill>
                <a:latin typeface="+mj-lt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+mj-lt"/>
              </a:rPr>
              <a:t>Warum ist Performance wichtig?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3200" dirty="0" err="1">
                <a:solidFill>
                  <a:schemeClr val="bg1"/>
                </a:solidFill>
                <a:latin typeface="+mj-lt"/>
              </a:rPr>
              <a:t>ArrayPool</a:t>
            </a:r>
            <a:endParaRPr lang="de-AT" sz="32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+mj-lt"/>
              </a:rPr>
              <a:t>C# 7 </a:t>
            </a:r>
            <a:r>
              <a:rPr lang="de-AT" sz="3200" dirty="0" err="1">
                <a:solidFill>
                  <a:schemeClr val="bg1"/>
                </a:solidFill>
                <a:latin typeface="+mj-lt"/>
              </a:rPr>
              <a:t>ref</a:t>
            </a:r>
            <a:r>
              <a:rPr lang="de-AT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chemeClr val="bg1"/>
                </a:solidFill>
                <a:latin typeface="+mj-lt"/>
              </a:rPr>
              <a:t>return</a:t>
            </a:r>
            <a:endParaRPr lang="de-AT" sz="32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3200" dirty="0">
                <a:solidFill>
                  <a:schemeClr val="bg1"/>
                </a:solidFill>
                <a:latin typeface="+mj-lt"/>
              </a:rPr>
              <a:t>Span&lt;T&gt;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3200" dirty="0" err="1">
                <a:solidFill>
                  <a:schemeClr val="bg1"/>
                </a:solidFill>
                <a:latin typeface="+mj-lt"/>
              </a:rPr>
              <a:t>BenchmarkDotNet</a:t>
            </a:r>
            <a:endParaRPr lang="de-AT" sz="3200" dirty="0">
              <a:solidFill>
                <a:schemeClr val="bg1"/>
              </a:solidFill>
              <a:latin typeface="+mj-lt"/>
            </a:endParaRPr>
          </a:p>
          <a:p>
            <a:endParaRPr lang="de-AT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943967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A3C4B-0634-4BD7-86A4-6710D5B8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Benchmark: class vs. struct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2157AA-54A2-4A56-9B48-F5F533CF2075}"/>
              </a:ext>
            </a:extLst>
          </p:cNvPr>
          <p:cNvSpPr/>
          <p:nvPr/>
        </p:nvSpPr>
        <p:spPr>
          <a:xfrm>
            <a:off x="716644" y="2647507"/>
            <a:ext cx="4423392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2B91AF"/>
                </a:solidFill>
                <a:latin typeface="Consolas" panose="020B0609020204030204" pitchFamily="49" charset="0"/>
              </a:rPr>
              <a:t>Point_Class</a:t>
            </a:r>
            <a:endParaRPr lang="en-US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</a:p>
          <a:p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y;</a:t>
            </a:r>
          </a:p>
          <a:p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58B06-1B3B-4581-B94A-9BE9A0FA50A1}"/>
              </a:ext>
            </a:extLst>
          </p:cNvPr>
          <p:cNvSpPr/>
          <p:nvPr/>
        </p:nvSpPr>
        <p:spPr>
          <a:xfrm>
            <a:off x="6837218" y="2647507"/>
            <a:ext cx="482633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2B91AF"/>
                </a:solidFill>
                <a:latin typeface="Consolas" panose="020B0609020204030204" pitchFamily="49" charset="0"/>
              </a:rPr>
              <a:t>Point_Struct</a:t>
            </a:r>
            <a:endParaRPr lang="en-US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</a:p>
          <a:p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y;</a:t>
            </a:r>
          </a:p>
          <a:p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8AF15-6809-4538-B8A5-E967D18D84CC}"/>
              </a:ext>
            </a:extLst>
          </p:cNvPr>
          <p:cNvSpPr/>
          <p:nvPr/>
        </p:nvSpPr>
        <p:spPr>
          <a:xfrm>
            <a:off x="5715928" y="3239816"/>
            <a:ext cx="760144" cy="831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2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vs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8399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A3C4B-0634-4BD7-86A4-6710D5B8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Benchmark: class vs. struct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4B7EEC-8FA7-4ECA-AC1F-3BE2AA8A51CE}"/>
              </a:ext>
            </a:extLst>
          </p:cNvPr>
          <p:cNvSpPr/>
          <p:nvPr/>
        </p:nvSpPr>
        <p:spPr>
          <a:xfrm>
            <a:off x="121920" y="1488134"/>
            <a:ext cx="597408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Point_Class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ClassList</a:t>
            </a:r>
            <a:endParaRPr lang="en-US" sz="2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Point_Class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  <a:endParaRPr lang="en-US" sz="2100" dirty="0"/>
          </a:p>
          <a:p>
            <a:endParaRPr lang="en-US" sz="2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[Benchmark]</a:t>
            </a:r>
          </a:p>
          <a:p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ManyClasses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n-NO" sz="21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nn-NO" sz="2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1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1_000_000; i++)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ClassList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].x == -1)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100" dirty="0">
                <a:solidFill>
                  <a:srgbClr val="A31515"/>
                </a:solidFill>
                <a:latin typeface="Consolas" panose="020B0609020204030204" pitchFamily="49" charset="0"/>
              </a:rPr>
              <a:t>"-1"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29BAC-1B21-4522-8573-D901BFF1CE9A}"/>
              </a:ext>
            </a:extLst>
          </p:cNvPr>
          <p:cNvSpPr/>
          <p:nvPr/>
        </p:nvSpPr>
        <p:spPr>
          <a:xfrm>
            <a:off x="6314172" y="1488134"/>
            <a:ext cx="575590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Point_Struct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StructList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 =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Point_Struct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  <a:endParaRPr lang="en-US" sz="2100" dirty="0"/>
          </a:p>
          <a:p>
            <a:endParaRPr lang="en-US" sz="2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[Benchmark]</a:t>
            </a:r>
          </a:p>
          <a:p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ManyStructs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n-NO" sz="21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nn-NO" sz="2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1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1_000_000; i++)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StructList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].x == -1)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100" dirty="0">
                <a:solidFill>
                  <a:srgbClr val="A31515"/>
                </a:solidFill>
                <a:latin typeface="Consolas" panose="020B0609020204030204" pitchFamily="49" charset="0"/>
              </a:rPr>
              <a:t>"-1"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219845-0FE9-4D46-B9D9-AC4681F80B6C}"/>
              </a:ext>
            </a:extLst>
          </p:cNvPr>
          <p:cNvCxnSpPr>
            <a:cxnSpLocks/>
          </p:cNvCxnSpPr>
          <p:nvPr/>
        </p:nvCxnSpPr>
        <p:spPr>
          <a:xfrm>
            <a:off x="5948413" y="1193533"/>
            <a:ext cx="0" cy="5515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079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A3C4B-0634-4BD7-86A4-6710D5B8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Benchmark: class vs. struct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0889C4-F069-49A9-9F9E-E42B9356CFA2}"/>
              </a:ext>
            </a:extLst>
          </p:cNvPr>
          <p:cNvSpPr/>
          <p:nvPr/>
        </p:nvSpPr>
        <p:spPr>
          <a:xfrm>
            <a:off x="428686" y="1111942"/>
            <a:ext cx="9942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https://github.com/gregkalapos/DWX2018_SampleCode/tree/master/RefAndSpan/StructVsClass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72B8F-1537-4676-A9C4-B70151DD9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1132" r="36072" b="4433"/>
          <a:stretch/>
        </p:blipFill>
        <p:spPr>
          <a:xfrm>
            <a:off x="250011" y="1647249"/>
            <a:ext cx="7401521" cy="4769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923B3-06FC-45EC-B95C-11C6B1BA1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656" y="1801864"/>
            <a:ext cx="4504344" cy="45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67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2372-4184-4BD6-89B2-71602176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955"/>
            <a:ext cx="12192000" cy="1325563"/>
          </a:xfrm>
        </p:spPr>
        <p:txBody>
          <a:bodyPr/>
          <a:lstStyle/>
          <a:p>
            <a:r>
              <a:rPr lang="de-AT" dirty="0"/>
              <a:t>Value </a:t>
            </a:r>
            <a:r>
              <a:rPr lang="de-AT" dirty="0" err="1"/>
              <a:t>Types</a:t>
            </a:r>
            <a:r>
              <a:rPr lang="de-AT" dirty="0"/>
              <a:t> - Nachteile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72CD9C11-2E71-4E25-8CEB-0006CCD01B64}"/>
              </a:ext>
            </a:extLst>
          </p:cNvPr>
          <p:cNvSpPr txBox="1">
            <a:spLocks/>
          </p:cNvSpPr>
          <p:nvPr/>
        </p:nvSpPr>
        <p:spPr>
          <a:xfrm>
            <a:off x="538480" y="1734116"/>
            <a:ext cx="10703827" cy="645501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Value </a:t>
            </a:r>
            <a:r>
              <a:rPr lang="de-AT" dirty="0" err="1"/>
              <a:t>Semantic</a:t>
            </a:r>
            <a:r>
              <a:rPr lang="de-AT" dirty="0"/>
              <a:t>: By </a:t>
            </a:r>
            <a:r>
              <a:rPr lang="de-AT" dirty="0" err="1"/>
              <a:t>default</a:t>
            </a:r>
            <a:r>
              <a:rPr lang="de-AT" dirty="0"/>
              <a:t> werden Value </a:t>
            </a:r>
            <a:r>
              <a:rPr lang="de-AT" dirty="0" err="1"/>
              <a:t>Types</a:t>
            </a:r>
            <a:r>
              <a:rPr lang="de-AT" dirty="0"/>
              <a:t> kopiert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C10E6B-7829-4693-9DEA-6EA638D757A2}"/>
              </a:ext>
            </a:extLst>
          </p:cNvPr>
          <p:cNvSpPr/>
          <p:nvPr/>
        </p:nvSpPr>
        <p:spPr>
          <a:xfrm>
            <a:off x="766812" y="2447011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2B91AF"/>
                </a:solidFill>
                <a:latin typeface="Consolas" panose="020B0609020204030204" pitchFamily="49" charset="0"/>
              </a:rPr>
              <a:t>Matrix_Struct</a:t>
            </a:r>
            <a:endParaRPr lang="en-US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n-NO" sz="25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nn-NO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500" dirty="0">
                <a:solidFill>
                  <a:srgbClr val="000000"/>
                </a:solidFill>
                <a:latin typeface="Consolas" panose="020B0609020204030204" pitchFamily="49" charset="0"/>
              </a:rPr>
              <a:t> i00, i01, i02;</a:t>
            </a:r>
          </a:p>
          <a:p>
            <a:r>
              <a:rPr lang="nn-NO" sz="25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nn-NO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500" dirty="0">
                <a:solidFill>
                  <a:srgbClr val="000000"/>
                </a:solidFill>
                <a:latin typeface="Consolas" panose="020B0609020204030204" pitchFamily="49" charset="0"/>
              </a:rPr>
              <a:t> i10, i11, i12;</a:t>
            </a:r>
          </a:p>
          <a:p>
            <a:r>
              <a:rPr lang="nn-NO" sz="25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nn-NO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500" dirty="0">
                <a:solidFill>
                  <a:srgbClr val="000000"/>
                </a:solidFill>
                <a:latin typeface="Consolas" panose="020B0609020204030204" pitchFamily="49" charset="0"/>
              </a:rPr>
              <a:t> i20, i21, i22;</a:t>
            </a:r>
          </a:p>
          <a:p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CD4DDE-EB69-49BB-B476-71ED3B561BE8}"/>
              </a:ext>
            </a:extLst>
          </p:cNvPr>
          <p:cNvSpPr/>
          <p:nvPr/>
        </p:nvSpPr>
        <p:spPr>
          <a:xfrm>
            <a:off x="766812" y="4915062"/>
            <a:ext cx="113305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DoSomethingWithMatrix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Matrix_Struct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matrix_Struct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300" dirty="0">
                <a:solidFill>
                  <a:srgbClr val="008000"/>
                </a:solidFill>
                <a:latin typeface="Consolas" panose="020B0609020204030204" pitchFamily="49" charset="0"/>
              </a:rPr>
              <a:t>	//...</a:t>
            </a:r>
            <a:endParaRPr lang="en-US" sz="2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300" dirty="0"/>
          </a:p>
        </p:txBody>
      </p:sp>
      <p:sp>
        <p:nvSpPr>
          <p:cNvPr id="7" name="Shape 149">
            <a:extLst>
              <a:ext uri="{FF2B5EF4-FFF2-40B4-BE49-F238E27FC236}">
                <a16:creationId xmlns:a16="http://schemas.microsoft.com/office/drawing/2014/main" id="{ED45E352-2D7C-44A4-A7E9-B7B376D6B9FC}"/>
              </a:ext>
            </a:extLst>
          </p:cNvPr>
          <p:cNvSpPr txBox="1">
            <a:spLocks/>
          </p:cNvSpPr>
          <p:nvPr/>
        </p:nvSpPr>
        <p:spPr>
          <a:xfrm>
            <a:off x="538480" y="1144797"/>
            <a:ext cx="10703827" cy="645501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OOP sehr schwierig, kein </a:t>
            </a:r>
            <a:r>
              <a:rPr lang="de-AT" i="1" dirty="0"/>
              <a:t>lock(</a:t>
            </a:r>
            <a:r>
              <a:rPr lang="de-AT" i="1" dirty="0" err="1"/>
              <a:t>valuetype</a:t>
            </a:r>
            <a:r>
              <a:rPr lang="de-AT" i="1" dirty="0"/>
              <a:t>){}</a:t>
            </a:r>
          </a:p>
        </p:txBody>
      </p:sp>
    </p:spTree>
    <p:extLst>
      <p:ext uri="{BB962C8B-B14F-4D97-AF65-F5344CB8AC3E}">
        <p14:creationId xmlns:p14="http://schemas.microsoft.com/office/powerpoint/2010/main" val="3751394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2372-4184-4BD6-89B2-71602176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955"/>
            <a:ext cx="12192000" cy="885603"/>
          </a:xfrm>
        </p:spPr>
        <p:txBody>
          <a:bodyPr/>
          <a:lstStyle/>
          <a:p>
            <a:r>
              <a:rPr lang="de-AT" dirty="0"/>
              <a:t>Value </a:t>
            </a:r>
            <a:r>
              <a:rPr lang="de-AT" dirty="0" err="1"/>
              <a:t>Types</a:t>
            </a:r>
            <a:r>
              <a:rPr lang="de-AT" dirty="0"/>
              <a:t> - Benchmark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D83DD-4754-47AA-B30E-28F453BB44E6}"/>
              </a:ext>
            </a:extLst>
          </p:cNvPr>
          <p:cNvSpPr/>
          <p:nvPr/>
        </p:nvSpPr>
        <p:spPr>
          <a:xfrm>
            <a:off x="285549" y="1124146"/>
            <a:ext cx="3901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Matrix_Class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i00, i01, i02;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i10, i11, i12;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i20, i21, i22;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21F89D-E065-4022-9245-81B1F6CDC1B1}"/>
              </a:ext>
            </a:extLst>
          </p:cNvPr>
          <p:cNvSpPr/>
          <p:nvPr/>
        </p:nvSpPr>
        <p:spPr>
          <a:xfrm>
            <a:off x="6657474" y="995002"/>
            <a:ext cx="38436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Matrix_Struct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 public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i00, i01, i02;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 public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i10, i11, i12;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 public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i20, i21, i22;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39E90E-A5D0-4930-BEFA-14AF5540C5C4}"/>
              </a:ext>
            </a:extLst>
          </p:cNvPr>
          <p:cNvSpPr/>
          <p:nvPr/>
        </p:nvSpPr>
        <p:spPr>
          <a:xfrm>
            <a:off x="285549" y="2887682"/>
            <a:ext cx="59997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[Benchmark]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BenchmarkMatrixClass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PrintFirstItem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PrintFirstItem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Matrix_Class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matrix_Class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(matrix_Class.i00);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BCF95-4B00-4767-976E-84AD270622E1}"/>
              </a:ext>
            </a:extLst>
          </p:cNvPr>
          <p:cNvSpPr/>
          <p:nvPr/>
        </p:nvSpPr>
        <p:spPr>
          <a:xfrm>
            <a:off x="6474594" y="2962551"/>
            <a:ext cx="57174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[Benchmark]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BenchmarkMatrixStruct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PrintFirstItem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PrintFirstItem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Matrix_Struct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matrix_Struct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=&gt;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(matrix_Struct.i00);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D1EA02-C96E-4745-B80B-74EB45856819}"/>
              </a:ext>
            </a:extLst>
          </p:cNvPr>
          <p:cNvCxnSpPr>
            <a:cxnSpLocks/>
          </p:cNvCxnSpPr>
          <p:nvPr/>
        </p:nvCxnSpPr>
        <p:spPr>
          <a:xfrm>
            <a:off x="6285297" y="1124146"/>
            <a:ext cx="0" cy="5515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36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2372-4184-4BD6-89B2-71602176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Value </a:t>
            </a:r>
            <a:r>
              <a:rPr lang="de-AT" dirty="0" err="1"/>
              <a:t>Types</a:t>
            </a:r>
            <a:r>
              <a:rPr lang="de-AT" dirty="0"/>
              <a:t> - Benchmark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72CD9C11-2E71-4E25-8CEB-0006CCD01B64}"/>
              </a:ext>
            </a:extLst>
          </p:cNvPr>
          <p:cNvSpPr txBox="1">
            <a:spLocks/>
          </p:cNvSpPr>
          <p:nvPr/>
        </p:nvSpPr>
        <p:spPr>
          <a:xfrm>
            <a:off x="538479" y="1507763"/>
            <a:ext cx="10703827" cy="645501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Class vs. </a:t>
            </a:r>
            <a:r>
              <a:rPr lang="de-AT" dirty="0" err="1"/>
              <a:t>Struct</a:t>
            </a:r>
            <a:r>
              <a:rPr lang="de-AT" dirty="0"/>
              <a:t> als Method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60174-3726-4664-A34C-7398BF1B4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70" b="51235"/>
          <a:stretch/>
        </p:blipFill>
        <p:spPr>
          <a:xfrm>
            <a:off x="410789" y="2364419"/>
            <a:ext cx="6704716" cy="26736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5CFB01-FDC4-4F04-BF69-1223B95B4132}"/>
              </a:ext>
            </a:extLst>
          </p:cNvPr>
          <p:cNvSpPr/>
          <p:nvPr/>
        </p:nvSpPr>
        <p:spPr>
          <a:xfrm>
            <a:off x="398042" y="5736527"/>
            <a:ext cx="6160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https://github.com/gregkalapos/DWX2018_SampleCode/tree/master/RefAndSpan/StructVsClass_MethodParameter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373F7-DA73-4FC6-8D73-F73CCD612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86" y="1765613"/>
            <a:ext cx="4813863" cy="481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98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2372-4184-4BD6-89B2-71602176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Value </a:t>
            </a:r>
            <a:r>
              <a:rPr lang="de-AT" dirty="0" err="1"/>
              <a:t>Types</a:t>
            </a:r>
            <a:endParaRPr lang="de-AT" dirty="0"/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72CD9C11-2E71-4E25-8CEB-0006CCD01B64}"/>
              </a:ext>
            </a:extLst>
          </p:cNvPr>
          <p:cNvSpPr txBox="1">
            <a:spLocks/>
          </p:cNvSpPr>
          <p:nvPr/>
        </p:nvSpPr>
        <p:spPr>
          <a:xfrm>
            <a:off x="538480" y="1549059"/>
            <a:ext cx="10703827" cy="645501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Lösung: pass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reference</a:t>
            </a:r>
            <a:r>
              <a:rPr lang="de-AT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96A72-FCC6-4EF2-B36C-D72BAEE8E5F9}"/>
              </a:ext>
            </a:extLst>
          </p:cNvPr>
          <p:cNvSpPr/>
          <p:nvPr/>
        </p:nvSpPr>
        <p:spPr>
          <a:xfrm>
            <a:off x="766812" y="244701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Matrix_Struct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i00, i01, i02;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i10, i11, i12;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i20, i21, i22;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56DC82-C6CA-4260-BC9B-5026C43C6173}"/>
              </a:ext>
            </a:extLst>
          </p:cNvPr>
          <p:cNvSpPr/>
          <p:nvPr/>
        </p:nvSpPr>
        <p:spPr>
          <a:xfrm>
            <a:off x="766811" y="4858050"/>
            <a:ext cx="10423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DoSomethingWithMatrix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Matrix_Struct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matrix_Struct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	//...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B9D6DD-A0B1-421E-9205-71E6A89D6295}"/>
              </a:ext>
            </a:extLst>
          </p:cNvPr>
          <p:cNvSpPr/>
          <p:nvPr/>
        </p:nvSpPr>
        <p:spPr>
          <a:xfrm>
            <a:off x="5978529" y="4858050"/>
            <a:ext cx="444573" cy="4053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5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2372-4184-4BD6-89B2-71602176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Value </a:t>
            </a:r>
            <a:r>
              <a:rPr lang="de-AT" dirty="0" err="1"/>
              <a:t>Types</a:t>
            </a:r>
            <a:endParaRPr lang="de-AT" dirty="0"/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72CD9C11-2E71-4E25-8CEB-0006CCD01B64}"/>
              </a:ext>
            </a:extLst>
          </p:cNvPr>
          <p:cNvSpPr txBox="1">
            <a:spLocks/>
          </p:cNvSpPr>
          <p:nvPr/>
        </p:nvSpPr>
        <p:spPr>
          <a:xfrm>
            <a:off x="538480" y="1549059"/>
            <a:ext cx="10703827" cy="645501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Lösung: pass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reference</a:t>
            </a:r>
            <a:r>
              <a:rPr lang="de-AT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841BE-004A-4266-9648-0A2532441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" r="53824" b="78220"/>
          <a:stretch/>
        </p:blipFill>
        <p:spPr>
          <a:xfrm>
            <a:off x="46950" y="2617102"/>
            <a:ext cx="7265218" cy="18351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C71C91-7B55-42D4-8027-5E707C998E18}"/>
              </a:ext>
            </a:extLst>
          </p:cNvPr>
          <p:cNvSpPr/>
          <p:nvPr/>
        </p:nvSpPr>
        <p:spPr>
          <a:xfrm>
            <a:off x="346096" y="5494499"/>
            <a:ext cx="6566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https://github.com/gregkalapos/DWX2018_SampleCode/tree/master/RefAndSpan/StructVsClass_MethodParameter_PassByReference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8A768-690D-466F-8CFB-C32ACCB52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82" y="1549059"/>
            <a:ext cx="4884018" cy="488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40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F4B6-2576-43BD-B324-22E6785F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 keyword in C# = Managed pointer in der CLR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664CA3-5928-4CC1-8409-0BCD9F76081A}"/>
              </a:ext>
            </a:extLst>
          </p:cNvPr>
          <p:cNvGrpSpPr/>
          <p:nvPr/>
        </p:nvGrpSpPr>
        <p:grpSpPr>
          <a:xfrm>
            <a:off x="713014" y="2195581"/>
            <a:ext cx="10847615" cy="1452583"/>
            <a:chOff x="713014" y="2195581"/>
            <a:chExt cx="10847615" cy="14525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12B9DF-DA62-4A53-BE24-C0B0461DCD13}"/>
                </a:ext>
              </a:extLst>
            </p:cNvPr>
            <p:cNvSpPr/>
            <p:nvPr/>
          </p:nvSpPr>
          <p:spPr>
            <a:xfrm>
              <a:off x="713014" y="2447835"/>
              <a:ext cx="108476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999FF"/>
                  </a:solidFill>
                </a:rPr>
                <a:t>.</a:t>
              </a:r>
              <a:r>
                <a:rPr lang="en-US" dirty="0">
                  <a:solidFill>
                    <a:srgbClr val="4472C4"/>
                  </a:solidFill>
                </a:rPr>
                <a:t>method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>
                  <a:solidFill>
                    <a:srgbClr val="569CD6"/>
                  </a:solidFill>
                </a:rPr>
                <a:t>public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 err="1">
                  <a:solidFill>
                    <a:srgbClr val="569CD6"/>
                  </a:solidFill>
                </a:rPr>
                <a:t>hidebysig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>
                  <a:solidFill>
                    <a:srgbClr val="569CD6"/>
                  </a:solidFill>
                </a:rPr>
                <a:t>static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br>
                <a:rPr lang="en-US" dirty="0">
                  <a:solidFill>
                    <a:srgbClr val="DCDCDC"/>
                  </a:solidFill>
                </a:rPr>
              </a:br>
              <a:r>
                <a:rPr lang="en-US" dirty="0">
                  <a:solidFill>
                    <a:srgbClr val="DCDCDC"/>
                  </a:solidFill>
                </a:rPr>
                <a:t>        </a:t>
              </a:r>
              <a:r>
                <a:rPr lang="en-US" dirty="0">
                  <a:solidFill>
                    <a:srgbClr val="569CD6"/>
                  </a:solidFill>
                </a:rPr>
                <a:t>void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 err="1">
                  <a:solidFill>
                    <a:srgbClr val="E67300"/>
                  </a:solidFill>
                </a:rPr>
                <a:t>PrintFirstItem_Struct</a:t>
              </a:r>
              <a:r>
                <a:rPr lang="en-US" dirty="0">
                  <a:solidFill>
                    <a:srgbClr val="DCDCDC"/>
                  </a:solidFill>
                </a:rPr>
                <a:t> (</a:t>
              </a:r>
              <a:br>
                <a:rPr lang="en-US" dirty="0">
                  <a:solidFill>
                    <a:srgbClr val="DCDCDC"/>
                  </a:solidFill>
                </a:rPr>
              </a:br>
              <a:r>
                <a:rPr lang="en-US" dirty="0">
                  <a:solidFill>
                    <a:srgbClr val="DCDCDC"/>
                  </a:solidFill>
                </a:rPr>
                <a:t>            </a:t>
              </a:r>
              <a:r>
                <a:rPr lang="en-US" dirty="0" err="1">
                  <a:solidFill>
                    <a:srgbClr val="569CD6"/>
                  </a:solidFill>
                </a:rPr>
                <a:t>valuetype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 err="1">
                  <a:solidFill>
                    <a:srgbClr val="4472C4"/>
                  </a:solidFill>
                </a:rPr>
                <a:t>SampleProject</a:t>
              </a:r>
              <a:r>
                <a:rPr lang="en-US" dirty="0" err="1">
                  <a:solidFill>
                    <a:srgbClr val="B4B4B4"/>
                  </a:solidFill>
                </a:rPr>
                <a:t>.</a:t>
              </a:r>
              <a:r>
                <a:rPr lang="en-US" dirty="0" err="1">
                  <a:solidFill>
                    <a:srgbClr val="009933"/>
                  </a:solidFill>
                </a:rPr>
                <a:t>Matrix_Struct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b="1" dirty="0" err="1">
                  <a:solidFill>
                    <a:srgbClr val="BDB76B"/>
                  </a:solidFill>
                </a:rPr>
                <a:t>matrix_Struct</a:t>
              </a:r>
              <a:br>
                <a:rPr lang="en-US" dirty="0">
                  <a:solidFill>
                    <a:srgbClr val="DCDCDC"/>
                  </a:solidFill>
                </a:rPr>
              </a:br>
              <a:r>
                <a:rPr lang="en-US" dirty="0">
                  <a:solidFill>
                    <a:srgbClr val="DCDCDC"/>
                  </a:solidFill>
                </a:rPr>
                <a:t>        ) </a:t>
              </a:r>
              <a:r>
                <a:rPr lang="en-US" dirty="0" err="1">
                  <a:solidFill>
                    <a:srgbClr val="569CD6"/>
                  </a:solidFill>
                </a:rPr>
                <a:t>cil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>
                  <a:solidFill>
                    <a:srgbClr val="569CD6"/>
                  </a:solidFill>
                </a:rPr>
                <a:t>managed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BF1CA3-FC4D-4C7E-BF0B-6704C69E9471}"/>
                </a:ext>
              </a:extLst>
            </p:cNvPr>
            <p:cNvSpPr txBox="1"/>
            <p:nvPr/>
          </p:nvSpPr>
          <p:spPr>
            <a:xfrm>
              <a:off x="821870" y="2195581"/>
              <a:ext cx="269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IL: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A7E736-B697-4A50-A741-55042D1F9E76}"/>
              </a:ext>
            </a:extLst>
          </p:cNvPr>
          <p:cNvGrpSpPr/>
          <p:nvPr/>
        </p:nvGrpSpPr>
        <p:grpSpPr>
          <a:xfrm>
            <a:off x="767440" y="3953996"/>
            <a:ext cx="10994572" cy="674950"/>
            <a:chOff x="767440" y="3953996"/>
            <a:chExt cx="10994572" cy="6749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6C4A28-7590-473D-A828-2DAF8785CD07}"/>
                </a:ext>
              </a:extLst>
            </p:cNvPr>
            <p:cNvSpPr/>
            <p:nvPr/>
          </p:nvSpPr>
          <p:spPr>
            <a:xfrm>
              <a:off x="767440" y="4259614"/>
              <a:ext cx="109945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PrintFirstItem_Struct_Ref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Matrix_Struct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matrix_Struct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16B4F8-9571-4A25-8ED0-A258FAB2992C}"/>
                </a:ext>
              </a:extLst>
            </p:cNvPr>
            <p:cNvSpPr txBox="1"/>
            <p:nvPr/>
          </p:nvSpPr>
          <p:spPr>
            <a:xfrm>
              <a:off x="767442" y="3953996"/>
              <a:ext cx="269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C#: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850B24-77EA-4615-B34E-801D2D8CDD63}"/>
              </a:ext>
            </a:extLst>
          </p:cNvPr>
          <p:cNvGrpSpPr/>
          <p:nvPr/>
        </p:nvGrpSpPr>
        <p:grpSpPr>
          <a:xfrm>
            <a:off x="713014" y="1360833"/>
            <a:ext cx="10428513" cy="647581"/>
            <a:chOff x="713014" y="1360833"/>
            <a:chExt cx="10428513" cy="647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4E0B94-23FF-4F5A-8126-67BE168ED428}"/>
                </a:ext>
              </a:extLst>
            </p:cNvPr>
            <p:cNvSpPr/>
            <p:nvPr/>
          </p:nvSpPr>
          <p:spPr>
            <a:xfrm>
              <a:off x="713014" y="1639082"/>
              <a:ext cx="10428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PrintFirstItem_Struct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Matrix_Struct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matrix_Struct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0DBD55-44D8-4D09-BDFD-F4C4D59A647D}"/>
                </a:ext>
              </a:extLst>
            </p:cNvPr>
            <p:cNvSpPr txBox="1"/>
            <p:nvPr/>
          </p:nvSpPr>
          <p:spPr>
            <a:xfrm>
              <a:off x="767442" y="1360833"/>
              <a:ext cx="269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C#: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D91652A-74B7-4A33-A9BA-9F00193B3D39}"/>
              </a:ext>
            </a:extLst>
          </p:cNvPr>
          <p:cNvSpPr/>
          <p:nvPr/>
        </p:nvSpPr>
        <p:spPr>
          <a:xfrm>
            <a:off x="5056414" y="5488740"/>
            <a:ext cx="283029" cy="4735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D4332B-4A7A-4006-BF38-B374B51A4CC6}"/>
              </a:ext>
            </a:extLst>
          </p:cNvPr>
          <p:cNvGrpSpPr/>
          <p:nvPr/>
        </p:nvGrpSpPr>
        <p:grpSpPr>
          <a:xfrm>
            <a:off x="713014" y="4693171"/>
            <a:ext cx="10330545" cy="1494086"/>
            <a:chOff x="713014" y="4693171"/>
            <a:chExt cx="10330545" cy="14940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056687-F34A-4660-86E2-CD3FAC6C02C7}"/>
                </a:ext>
              </a:extLst>
            </p:cNvPr>
            <p:cNvSpPr/>
            <p:nvPr/>
          </p:nvSpPr>
          <p:spPr>
            <a:xfrm>
              <a:off x="713014" y="4986928"/>
              <a:ext cx="1033054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999FF"/>
                  </a:solidFill>
                </a:rPr>
                <a:t>.method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>
                  <a:solidFill>
                    <a:srgbClr val="569CD6"/>
                  </a:solidFill>
                </a:rPr>
                <a:t>public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 err="1">
                  <a:solidFill>
                    <a:srgbClr val="569CD6"/>
                  </a:solidFill>
                </a:rPr>
                <a:t>hidebysig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>
                  <a:solidFill>
                    <a:srgbClr val="569CD6"/>
                  </a:solidFill>
                </a:rPr>
                <a:t>static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br>
                <a:rPr lang="en-US" dirty="0">
                  <a:solidFill>
                    <a:srgbClr val="DCDCDC"/>
                  </a:solidFill>
                </a:rPr>
              </a:br>
              <a:r>
                <a:rPr lang="en-US" dirty="0">
                  <a:solidFill>
                    <a:srgbClr val="DCDCDC"/>
                  </a:solidFill>
                </a:rPr>
                <a:t>        </a:t>
              </a:r>
              <a:r>
                <a:rPr lang="en-US" dirty="0">
                  <a:solidFill>
                    <a:srgbClr val="569CD6"/>
                  </a:solidFill>
                </a:rPr>
                <a:t>void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 err="1">
                  <a:solidFill>
                    <a:srgbClr val="E67300"/>
                  </a:solidFill>
                </a:rPr>
                <a:t>PrintFirstItem_Struct_Ref</a:t>
              </a:r>
              <a:r>
                <a:rPr lang="en-US" dirty="0">
                  <a:solidFill>
                    <a:srgbClr val="DCDCDC"/>
                  </a:solidFill>
                </a:rPr>
                <a:t> (</a:t>
              </a:r>
              <a:br>
                <a:rPr lang="en-US" dirty="0">
                  <a:solidFill>
                    <a:srgbClr val="DCDCDC"/>
                  </a:solidFill>
                </a:rPr>
              </a:br>
              <a:r>
                <a:rPr lang="en-US" dirty="0">
                  <a:solidFill>
                    <a:srgbClr val="DCDCDC"/>
                  </a:solidFill>
                </a:rPr>
                <a:t>            </a:t>
              </a:r>
              <a:r>
                <a:rPr lang="en-US" dirty="0" err="1">
                  <a:solidFill>
                    <a:srgbClr val="569CD6"/>
                  </a:solidFill>
                </a:rPr>
                <a:t>valuetype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>
                  <a:solidFill>
                    <a:srgbClr val="4472C4"/>
                  </a:solidFill>
                </a:rPr>
                <a:t> </a:t>
              </a:r>
              <a:r>
                <a:rPr lang="en-US" dirty="0" err="1">
                  <a:solidFill>
                    <a:srgbClr val="4472C4"/>
                  </a:solidFill>
                </a:rPr>
                <a:t>SampleProject</a:t>
              </a:r>
              <a:r>
                <a:rPr lang="en-US" dirty="0" err="1">
                  <a:solidFill>
                    <a:srgbClr val="B4B4B4"/>
                  </a:solidFill>
                </a:rPr>
                <a:t>.</a:t>
              </a:r>
              <a:r>
                <a:rPr lang="en-US" dirty="0" err="1">
                  <a:solidFill>
                    <a:srgbClr val="009933"/>
                  </a:solidFill>
                </a:rPr>
                <a:t>Matrix_Struct</a:t>
              </a:r>
              <a:r>
                <a:rPr lang="en-US" dirty="0"/>
                <a:t>&amp;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b="1" dirty="0" err="1">
                  <a:solidFill>
                    <a:srgbClr val="BDB76B"/>
                  </a:solidFill>
                </a:rPr>
                <a:t>matrix_Struct</a:t>
              </a:r>
              <a:br>
                <a:rPr lang="en-US" dirty="0">
                  <a:solidFill>
                    <a:srgbClr val="DCDCDC"/>
                  </a:solidFill>
                </a:rPr>
              </a:br>
              <a:r>
                <a:rPr lang="en-US" dirty="0">
                  <a:solidFill>
                    <a:srgbClr val="DCDCDC"/>
                  </a:solidFill>
                </a:rPr>
                <a:t>        ) </a:t>
              </a:r>
              <a:r>
                <a:rPr lang="en-US" dirty="0" err="1">
                  <a:solidFill>
                    <a:srgbClr val="569CD6"/>
                  </a:solidFill>
                </a:rPr>
                <a:t>cil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r>
                <a:rPr lang="en-US" dirty="0">
                  <a:solidFill>
                    <a:srgbClr val="569CD6"/>
                  </a:solidFill>
                </a:rPr>
                <a:t>managed</a:t>
              </a:r>
              <a:r>
                <a:rPr lang="en-US" dirty="0">
                  <a:solidFill>
                    <a:srgbClr val="DCDCDC"/>
                  </a:solidFill>
                </a:rPr>
                <a:t> 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C69B66-955A-4856-B6C4-D7FE6F40DC85}"/>
                </a:ext>
              </a:extLst>
            </p:cNvPr>
            <p:cNvSpPr txBox="1"/>
            <p:nvPr/>
          </p:nvSpPr>
          <p:spPr>
            <a:xfrm>
              <a:off x="767442" y="4693171"/>
              <a:ext cx="269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IL: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10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0FFA-2547-4611-9588-F34C712B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return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652FF000-0876-48F8-A7C2-D1A44DF6D173}"/>
              </a:ext>
            </a:extLst>
          </p:cNvPr>
          <p:cNvSpPr txBox="1">
            <a:spLocks/>
          </p:cNvSpPr>
          <p:nvPr/>
        </p:nvSpPr>
        <p:spPr>
          <a:xfrm>
            <a:off x="538480" y="1549059"/>
            <a:ext cx="10703827" cy="1089366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Man kann seit C# 7 das “</a:t>
            </a:r>
            <a:r>
              <a:rPr lang="de-AT" dirty="0" err="1"/>
              <a:t>ref</a:t>
            </a:r>
            <a:r>
              <a:rPr lang="de-AT" dirty="0"/>
              <a:t>” Keyword auch in Verbindung mit dem Rückgabewert verwenden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86CFA1-DBB6-4B03-BF48-D87A73CFE05B}"/>
              </a:ext>
            </a:extLst>
          </p:cNvPr>
          <p:cNvSpPr/>
          <p:nvPr/>
        </p:nvSpPr>
        <p:spPr>
          <a:xfrm>
            <a:off x="1085030" y="2739509"/>
            <a:ext cx="96107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Matrix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DoSomethingWithMatrix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Matrix matrix)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	//...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matrix;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4B43C-5065-4AF5-8ABF-FE06F47C8362}"/>
              </a:ext>
            </a:extLst>
          </p:cNvPr>
          <p:cNvSpPr/>
          <p:nvPr/>
        </p:nvSpPr>
        <p:spPr>
          <a:xfrm>
            <a:off x="1017361" y="4730859"/>
            <a:ext cx="101572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999FF"/>
                </a:solidFill>
              </a:rPr>
              <a:t>.method</a:t>
            </a:r>
            <a:r>
              <a:rPr lang="en-US" sz="2800" dirty="0">
                <a:solidFill>
                  <a:srgbClr val="DCDCDC"/>
                </a:solidFill>
              </a:rPr>
              <a:t> </a:t>
            </a:r>
            <a:r>
              <a:rPr lang="en-US" sz="2800" dirty="0">
                <a:solidFill>
                  <a:srgbClr val="569CD6"/>
                </a:solidFill>
              </a:rPr>
              <a:t>public</a:t>
            </a:r>
            <a:r>
              <a:rPr lang="en-US" sz="2800" dirty="0">
                <a:solidFill>
                  <a:srgbClr val="DCDCDC"/>
                </a:solidFill>
              </a:rPr>
              <a:t> </a:t>
            </a:r>
            <a:r>
              <a:rPr lang="en-US" sz="2800" dirty="0" err="1">
                <a:solidFill>
                  <a:srgbClr val="569CD6"/>
                </a:solidFill>
              </a:rPr>
              <a:t>hidebysig</a:t>
            </a:r>
            <a:r>
              <a:rPr lang="en-US" sz="2800" dirty="0">
                <a:solidFill>
                  <a:srgbClr val="DCDCDC"/>
                </a:solidFill>
              </a:rPr>
              <a:t> </a:t>
            </a:r>
            <a:r>
              <a:rPr lang="en-US" sz="2800" dirty="0">
                <a:solidFill>
                  <a:srgbClr val="569CD6"/>
                </a:solidFill>
              </a:rPr>
              <a:t>static</a:t>
            </a:r>
            <a:r>
              <a:rPr lang="en-US" sz="2800" dirty="0">
                <a:solidFill>
                  <a:srgbClr val="DCDCDC"/>
                </a:solidFill>
              </a:rPr>
              <a:t> </a:t>
            </a:r>
            <a:br>
              <a:rPr lang="en-US" sz="2800" dirty="0">
                <a:solidFill>
                  <a:srgbClr val="DCDCDC"/>
                </a:solidFill>
              </a:rPr>
            </a:br>
            <a:r>
              <a:rPr lang="en-US" sz="2800" dirty="0">
                <a:solidFill>
                  <a:srgbClr val="DCDCDC"/>
                </a:solidFill>
              </a:rPr>
              <a:t>    </a:t>
            </a:r>
            <a:r>
              <a:rPr lang="en-US" sz="2800" dirty="0" err="1">
                <a:solidFill>
                  <a:srgbClr val="569CD6"/>
                </a:solidFill>
              </a:rPr>
              <a:t>valuetype</a:t>
            </a:r>
            <a:r>
              <a:rPr lang="en-US" sz="2800" dirty="0">
                <a:solidFill>
                  <a:srgbClr val="DCDCDC"/>
                </a:solidFill>
              </a:rPr>
              <a:t> </a:t>
            </a:r>
            <a:r>
              <a:rPr lang="en-US" sz="2800" dirty="0" err="1"/>
              <a:t>SampleApp</a:t>
            </a:r>
            <a:r>
              <a:rPr lang="en-US" sz="2800" dirty="0" err="1">
                <a:solidFill>
                  <a:srgbClr val="B4B4B4"/>
                </a:solidFill>
              </a:rPr>
              <a:t>.</a:t>
            </a:r>
            <a:r>
              <a:rPr lang="en-US" sz="2800" dirty="0" err="1">
                <a:solidFill>
                  <a:srgbClr val="009933"/>
                </a:solidFill>
              </a:rPr>
              <a:t>Matrix</a:t>
            </a:r>
            <a:r>
              <a:rPr lang="en-US" sz="2800" dirty="0"/>
              <a:t>&amp;</a:t>
            </a:r>
            <a:r>
              <a:rPr lang="en-US" sz="2800" dirty="0">
                <a:solidFill>
                  <a:srgbClr val="DCDCDC"/>
                </a:solidFill>
              </a:rPr>
              <a:t> </a:t>
            </a:r>
            <a:r>
              <a:rPr lang="en-US" sz="2800" dirty="0" err="1">
                <a:solidFill>
                  <a:srgbClr val="E67300"/>
                </a:solidFill>
              </a:rPr>
              <a:t>DoSomethingWithMatrix</a:t>
            </a:r>
            <a:r>
              <a:rPr lang="en-US" sz="2800" dirty="0">
                <a:solidFill>
                  <a:srgbClr val="DCDCDC"/>
                </a:solidFill>
              </a:rPr>
              <a:t> (</a:t>
            </a:r>
            <a:br>
              <a:rPr lang="en-US" sz="2800" dirty="0">
                <a:solidFill>
                  <a:srgbClr val="DCDCDC"/>
                </a:solidFill>
              </a:rPr>
            </a:br>
            <a:r>
              <a:rPr lang="en-US" sz="2800" dirty="0">
                <a:solidFill>
                  <a:srgbClr val="DCDCDC"/>
                </a:solidFill>
              </a:rPr>
              <a:t>        </a:t>
            </a:r>
            <a:r>
              <a:rPr lang="en-US" sz="2800" dirty="0" err="1">
                <a:solidFill>
                  <a:srgbClr val="569CD6"/>
                </a:solidFill>
              </a:rPr>
              <a:t>valuetype</a:t>
            </a:r>
            <a:r>
              <a:rPr lang="en-US" sz="2800" dirty="0">
                <a:solidFill>
                  <a:srgbClr val="DCDCDC"/>
                </a:solidFill>
              </a:rPr>
              <a:t> </a:t>
            </a:r>
            <a:r>
              <a:rPr lang="en-US" sz="2800" dirty="0">
                <a:solidFill>
                  <a:srgbClr val="FFD700"/>
                </a:solidFill>
              </a:rPr>
              <a:t> </a:t>
            </a:r>
            <a:r>
              <a:rPr lang="en-US" sz="2800" dirty="0" err="1"/>
              <a:t>SampleApp</a:t>
            </a:r>
            <a:r>
              <a:rPr lang="en-US" sz="2800" dirty="0" err="1">
                <a:solidFill>
                  <a:srgbClr val="B4B4B4"/>
                </a:solidFill>
              </a:rPr>
              <a:t>.</a:t>
            </a:r>
            <a:r>
              <a:rPr lang="en-US" sz="2800" dirty="0" err="1">
                <a:solidFill>
                  <a:srgbClr val="009933"/>
                </a:solidFill>
              </a:rPr>
              <a:t>Matrix</a:t>
            </a:r>
            <a:r>
              <a:rPr lang="en-US" sz="2800" dirty="0"/>
              <a:t>&amp;</a:t>
            </a:r>
            <a:r>
              <a:rPr lang="en-US" sz="2800" dirty="0">
                <a:solidFill>
                  <a:srgbClr val="DCDCDC"/>
                </a:solidFill>
              </a:rPr>
              <a:t> </a:t>
            </a:r>
            <a:r>
              <a:rPr lang="en-US" sz="2800" b="1" dirty="0">
                <a:solidFill>
                  <a:srgbClr val="BDB76B"/>
                </a:solidFill>
              </a:rPr>
              <a:t>matrix</a:t>
            </a:r>
            <a:br>
              <a:rPr lang="en-US" sz="2800" dirty="0">
                <a:solidFill>
                  <a:srgbClr val="DCDCDC"/>
                </a:solidFill>
              </a:rPr>
            </a:br>
            <a:r>
              <a:rPr lang="en-US" sz="2800" dirty="0">
                <a:solidFill>
                  <a:srgbClr val="DCDCDC"/>
                </a:solidFill>
              </a:rPr>
              <a:t>    ) </a:t>
            </a:r>
            <a:r>
              <a:rPr lang="en-US" sz="2800" dirty="0" err="1">
                <a:solidFill>
                  <a:srgbClr val="569CD6"/>
                </a:solidFill>
              </a:rPr>
              <a:t>cil</a:t>
            </a:r>
            <a:r>
              <a:rPr lang="en-US" sz="2800" dirty="0">
                <a:solidFill>
                  <a:srgbClr val="DCDCDC"/>
                </a:solidFill>
              </a:rPr>
              <a:t> </a:t>
            </a:r>
            <a:r>
              <a:rPr lang="en-US" sz="2800" dirty="0">
                <a:solidFill>
                  <a:srgbClr val="569CD6"/>
                </a:solidFill>
              </a:rPr>
              <a:t>managed</a:t>
            </a:r>
            <a:r>
              <a:rPr lang="en-US" sz="2800" dirty="0">
                <a:solidFill>
                  <a:srgbClr val="DCDCDC"/>
                </a:solidFill>
              </a:rPr>
              <a:t> </a:t>
            </a:r>
            <a:endParaRPr lang="en-US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ABDD52-B5A0-458B-9884-A079B7887D7A}"/>
              </a:ext>
            </a:extLst>
          </p:cNvPr>
          <p:cNvSpPr/>
          <p:nvPr/>
        </p:nvSpPr>
        <p:spPr>
          <a:xfrm>
            <a:off x="5576067" y="5105400"/>
            <a:ext cx="319908" cy="5905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3413E7-4784-4F1B-B4BF-B88A0D927FD1}"/>
              </a:ext>
            </a:extLst>
          </p:cNvPr>
          <p:cNvSpPr/>
          <p:nvPr/>
        </p:nvSpPr>
        <p:spPr>
          <a:xfrm>
            <a:off x="3023366" y="2680543"/>
            <a:ext cx="653283" cy="4753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5B0F9B-FF1A-4198-BF36-A9FF8DD28CE8}"/>
              </a:ext>
            </a:extLst>
          </p:cNvPr>
          <p:cNvSpPr/>
          <p:nvPr/>
        </p:nvSpPr>
        <p:spPr>
          <a:xfrm>
            <a:off x="1895475" y="3633043"/>
            <a:ext cx="1695449" cy="4753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9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45A1-570A-47A2-9E00-E29C1637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955"/>
            <a:ext cx="12192000" cy="1325563"/>
          </a:xfrm>
        </p:spPr>
        <p:txBody>
          <a:bodyPr/>
          <a:lstStyle/>
          <a:p>
            <a:r>
              <a:rPr lang="de-AT" dirty="0"/>
              <a:t>Terminologie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E5B07D5E-A054-4DE5-B397-341B8F678224}"/>
              </a:ext>
            </a:extLst>
          </p:cNvPr>
          <p:cNvSpPr txBox="1">
            <a:spLocks/>
          </p:cNvSpPr>
          <p:nvPr/>
        </p:nvSpPr>
        <p:spPr>
          <a:xfrm>
            <a:off x="538480" y="1938129"/>
            <a:ext cx="11043920" cy="4591635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 Framework</a:t>
            </a:r>
          </a:p>
          <a:p>
            <a:r>
              <a:rPr lang="en-US" dirty="0"/>
              <a:t>Desktop CLR</a:t>
            </a:r>
            <a:br>
              <a:rPr lang="en-US" dirty="0"/>
            </a:br>
            <a:endParaRPr lang="en-US" dirty="0"/>
          </a:p>
          <a:p>
            <a:r>
              <a:rPr lang="en-US" dirty="0"/>
              <a:t>.NET Core</a:t>
            </a:r>
          </a:p>
          <a:p>
            <a:r>
              <a:rPr lang="en-US" dirty="0" err="1"/>
              <a:t>CoreCLR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IL Code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*</a:t>
            </a:r>
            <a:r>
              <a:rPr lang="en-US" dirty="0" err="1"/>
              <a:t>anschauen</a:t>
            </a:r>
            <a:r>
              <a:rPr lang="en-US" dirty="0"/>
              <a:t> = </a:t>
            </a:r>
            <a:r>
              <a:rPr lang="en-US" dirty="0" err="1"/>
              <a:t>ansehen</a:t>
            </a:r>
            <a:r>
              <a:rPr lang="en-US" dirty="0"/>
              <a:t> (</a:t>
            </a:r>
            <a:r>
              <a:rPr lang="en-US" dirty="0" err="1"/>
              <a:t>süddeutsch</a:t>
            </a:r>
            <a:r>
              <a:rPr lang="en-US" dirty="0"/>
              <a:t>, </a:t>
            </a:r>
            <a:r>
              <a:rPr lang="en-US" b="1" dirty="0" err="1"/>
              <a:t>österreichisch</a:t>
            </a:r>
            <a:r>
              <a:rPr lang="en-US" dirty="0"/>
              <a:t>, </a:t>
            </a:r>
            <a:r>
              <a:rPr lang="en-US" dirty="0" err="1"/>
              <a:t>schweizerisch</a:t>
            </a:r>
            <a:r>
              <a:rPr lang="en-US" dirty="0"/>
              <a:t>)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711692-2A43-4A16-B339-F2EF7EEA6B99}"/>
              </a:ext>
            </a:extLst>
          </p:cNvPr>
          <p:cNvGrpSpPr/>
          <p:nvPr/>
        </p:nvGrpSpPr>
        <p:grpSpPr>
          <a:xfrm>
            <a:off x="5711217" y="1397324"/>
            <a:ext cx="5871183" cy="4931165"/>
            <a:chOff x="5711217" y="1397324"/>
            <a:chExt cx="5871183" cy="4931165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6D43B08-9CFA-4E32-B8B9-489C8A8AE273}"/>
                </a:ext>
              </a:extLst>
            </p:cNvPr>
            <p:cNvSpPr/>
            <p:nvPr/>
          </p:nvSpPr>
          <p:spPr>
            <a:xfrm>
              <a:off x="9169379" y="1445390"/>
              <a:ext cx="869467" cy="246676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1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152904-239F-4263-AD8E-D6F6412A7B69}"/>
                </a:ext>
              </a:extLst>
            </p:cNvPr>
            <p:cNvGrpSpPr/>
            <p:nvPr/>
          </p:nvGrpSpPr>
          <p:grpSpPr>
            <a:xfrm>
              <a:off x="5711217" y="1397324"/>
              <a:ext cx="5871183" cy="4931165"/>
              <a:chOff x="5711217" y="1397324"/>
              <a:chExt cx="5871183" cy="4931165"/>
            </a:xfrm>
          </p:grpSpPr>
          <p:sp>
            <p:nvSpPr>
              <p:cNvPr id="4" name="Shape 250">
                <a:extLst>
                  <a:ext uri="{FF2B5EF4-FFF2-40B4-BE49-F238E27FC236}">
                    <a16:creationId xmlns:a16="http://schemas.microsoft.com/office/drawing/2014/main" id="{3742A6C0-6F11-4AE4-9AE4-59D61171E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1218" y="1397324"/>
                <a:ext cx="3449939" cy="1081609"/>
              </a:xfrm>
              <a:prstGeom prst="rect">
                <a:avLst/>
              </a:prstGeom>
              <a:solidFill>
                <a:srgbClr val="47C2BA"/>
              </a:solidFill>
            </p:spPr>
            <p:txBody>
              <a:bodyPr vert="horz" lIns="121896" tIns="121896" rIns="121896" bIns="121896" rtlCol="0" anchor="ctr" anchorCtr="0">
                <a:noAutofit/>
              </a:bodyPr>
              <a:lstStyle>
                <a:lvl1pPr algn="l" defTabSz="91443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br>
                  <a:rPr lang="en" sz="4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</a:br>
                <a:r>
                  <a:rPr lang="en" sz="4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C# Code</a:t>
                </a:r>
                <a:br>
                  <a:rPr lang="en" sz="4000" dirty="0"/>
                </a:br>
                <a:endParaRPr lang="en-US" sz="4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" name="Shape 252">
                <a:extLst>
                  <a:ext uri="{FF2B5EF4-FFF2-40B4-BE49-F238E27FC236}">
                    <a16:creationId xmlns:a16="http://schemas.microsoft.com/office/drawing/2014/main" id="{AFD4F0B7-1724-4553-854E-8807413FEB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1218" y="3297640"/>
                <a:ext cx="3449939" cy="1081609"/>
              </a:xfrm>
              <a:prstGeom prst="rect">
                <a:avLst/>
              </a:prstGeom>
              <a:solidFill>
                <a:srgbClr val="47C2BA"/>
              </a:solidFill>
            </p:spPr>
            <p:txBody>
              <a:bodyPr vert="horz" lIns="121896" tIns="121896" rIns="121896" bIns="121896" rtlCol="0" anchor="ctr" anchorCtr="0">
                <a:noAutofit/>
              </a:bodyPr>
              <a:lstStyle>
                <a:lvl1pPr algn="l" defTabSz="91443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IL Code</a:t>
                </a:r>
                <a:endParaRPr lang="en-US" sz="4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6" name="Shape 254">
                <a:extLst>
                  <a:ext uri="{FF2B5EF4-FFF2-40B4-BE49-F238E27FC236}">
                    <a16:creationId xmlns:a16="http://schemas.microsoft.com/office/drawing/2014/main" id="{4DA02473-92EA-4F19-A4B2-FED0D4BF9E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1217" y="5246880"/>
                <a:ext cx="3449939" cy="1081609"/>
              </a:xfrm>
              <a:prstGeom prst="rect">
                <a:avLst/>
              </a:prstGeom>
              <a:solidFill>
                <a:srgbClr val="47C2BA"/>
              </a:solidFill>
            </p:spPr>
            <p:txBody>
              <a:bodyPr vert="horz" lIns="121896" tIns="121896" rIns="121896" bIns="121896" rtlCol="0" anchor="ctr" anchorCtr="0">
                <a:noAutofit/>
              </a:bodyPr>
              <a:lstStyle>
                <a:lvl1pPr algn="l" defTabSz="91443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Machine Code</a:t>
                </a:r>
                <a:endParaRPr lang="en-US" sz="4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7" name="Shape 251">
                <a:extLst>
                  <a:ext uri="{FF2B5EF4-FFF2-40B4-BE49-F238E27FC236}">
                    <a16:creationId xmlns:a16="http://schemas.microsoft.com/office/drawing/2014/main" id="{5A000665-48B6-45A5-96BD-757CDD7C3A58}"/>
                  </a:ext>
                </a:extLst>
              </p:cNvPr>
              <p:cNvCxnSpPr>
                <a:cxnSpLocks/>
                <a:stCxn id="4" idx="2"/>
                <a:endCxn id="5" idx="0"/>
              </p:cNvCxnSpPr>
              <p:nvPr/>
            </p:nvCxnSpPr>
            <p:spPr>
              <a:xfrm>
                <a:off x="7436188" y="2478933"/>
                <a:ext cx="0" cy="818707"/>
              </a:xfrm>
              <a:prstGeom prst="straightConnector1">
                <a:avLst/>
              </a:prstGeom>
              <a:noFill/>
              <a:ln w="25400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8" name="Shape 253">
                <a:extLst>
                  <a:ext uri="{FF2B5EF4-FFF2-40B4-BE49-F238E27FC236}">
                    <a16:creationId xmlns:a16="http://schemas.microsoft.com/office/drawing/2014/main" id="{FB391EF8-1734-49A0-BA55-7F39B9D860A3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7436188" y="4379249"/>
                <a:ext cx="0" cy="86763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D4BA29-EE21-4559-8B8E-EC761C364216}"/>
                  </a:ext>
                </a:extLst>
              </p:cNvPr>
              <p:cNvSpPr txBox="1"/>
              <p:nvPr/>
            </p:nvSpPr>
            <p:spPr>
              <a:xfrm>
                <a:off x="7854573" y="4659459"/>
                <a:ext cx="165198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JIT Compiler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4833BC-4CBB-4637-9ACC-26961A382111}"/>
                  </a:ext>
                </a:extLst>
              </p:cNvPr>
              <p:cNvSpPr txBox="1"/>
              <p:nvPr/>
            </p:nvSpPr>
            <p:spPr>
              <a:xfrm>
                <a:off x="7919127" y="2579650"/>
                <a:ext cx="165198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C# Compiler</a:t>
                </a:r>
              </a:p>
            </p:txBody>
          </p:sp>
          <p:sp>
            <p:nvSpPr>
              <p:cNvPr id="12" name="Right Brace 11">
                <a:extLst>
                  <a:ext uri="{FF2B5EF4-FFF2-40B4-BE49-F238E27FC236}">
                    <a16:creationId xmlns:a16="http://schemas.microsoft.com/office/drawing/2014/main" id="{E5A93488-4713-46DE-A7E9-38DDCF92DFA4}"/>
                  </a:ext>
                </a:extLst>
              </p:cNvPr>
              <p:cNvSpPr/>
              <p:nvPr/>
            </p:nvSpPr>
            <p:spPr>
              <a:xfrm>
                <a:off x="9169378" y="3912149"/>
                <a:ext cx="947444" cy="241633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1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59BA63-D19B-4118-AAFB-C4215BB72B37}"/>
                  </a:ext>
                </a:extLst>
              </p:cNvPr>
              <p:cNvSpPr txBox="1"/>
              <p:nvPr/>
            </p:nvSpPr>
            <p:spPr>
              <a:xfrm>
                <a:off x="10154404" y="2340216"/>
                <a:ext cx="137611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Compile time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44BA6F-261D-4361-9B4F-7B6B0061E19F}"/>
                  </a:ext>
                </a:extLst>
              </p:cNvPr>
              <p:cNvSpPr txBox="1"/>
              <p:nvPr/>
            </p:nvSpPr>
            <p:spPr>
              <a:xfrm>
                <a:off x="10206290" y="4927957"/>
                <a:ext cx="137611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Run time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43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0FFA-2547-4611-9588-F34C712B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Ref</a:t>
            </a:r>
            <a:r>
              <a:rPr lang="de-AT" dirty="0"/>
              <a:t> </a:t>
            </a:r>
            <a:r>
              <a:rPr lang="de-AT" dirty="0" err="1"/>
              <a:t>return</a:t>
            </a:r>
            <a:r>
              <a:rPr lang="de-AT" dirty="0"/>
              <a:t> – Beispiel 1 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F901E663-BC55-40A1-9B4C-FA21574C686A}"/>
              </a:ext>
            </a:extLst>
          </p:cNvPr>
          <p:cNvSpPr txBox="1">
            <a:spLocks/>
          </p:cNvSpPr>
          <p:nvPr/>
        </p:nvSpPr>
        <p:spPr>
          <a:xfrm>
            <a:off x="538480" y="1549059"/>
            <a:ext cx="10703827" cy="4980706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4778B8-E4B9-46B5-A71E-8A7BAE22FA9E}"/>
              </a:ext>
            </a:extLst>
          </p:cNvPr>
          <p:cNvSpPr/>
          <p:nvPr/>
        </p:nvSpPr>
        <p:spPr>
          <a:xfrm>
            <a:off x="698090" y="1549059"/>
            <a:ext cx="110416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Matrix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GetBiggerByReference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Matrix matrix1,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Matrix matrix2)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nb-NO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nb-NO" dirty="0">
                <a:solidFill>
                  <a:srgbClr val="000000"/>
                </a:solidFill>
                <a:latin typeface="Consolas" panose="020B0609020204030204" pitchFamily="49" charset="0"/>
              </a:rPr>
              <a:t> sum1 = matrix1.i00 + matrix1.i01 + matrix1.i02 +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matrix1.i10 + matrix1.i11 + matrix1.i12 +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matrix1.i20 + matrix1.i21 + matrix1.i22;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dirty="0">
                <a:solidFill>
                  <a:srgbClr val="0000FF"/>
                </a:solidFill>
                <a:latin typeface="Consolas" panose="020B0609020204030204" pitchFamily="49" charset="0"/>
              </a:rPr>
              <a:t>  var</a:t>
            </a:r>
            <a:r>
              <a:rPr lang="nb-NO" dirty="0">
                <a:solidFill>
                  <a:srgbClr val="000000"/>
                </a:solidFill>
                <a:latin typeface="Consolas" panose="020B0609020204030204" pitchFamily="49" charset="0"/>
              </a:rPr>
              <a:t> sum2 = matrix2.i00 + matrix2.i01 + matrix2.i02 +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matrix2.i10 + matrix2.i11 + matrix2.i12 +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matrix2.i20 + matrix2.i21 + matrix2.i22;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(sum2 &gt; sum1)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matrix2;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else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matrix1;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46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0FFA-2547-4611-9588-F34C712B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Ref</a:t>
            </a:r>
            <a:r>
              <a:rPr lang="de-AT" dirty="0"/>
              <a:t> </a:t>
            </a:r>
            <a:r>
              <a:rPr lang="de-AT" dirty="0" err="1"/>
              <a:t>return</a:t>
            </a:r>
            <a:r>
              <a:rPr lang="de-AT" dirty="0"/>
              <a:t> – Benchmark 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F901E663-BC55-40A1-9B4C-FA21574C686A}"/>
              </a:ext>
            </a:extLst>
          </p:cNvPr>
          <p:cNvSpPr txBox="1">
            <a:spLocks/>
          </p:cNvSpPr>
          <p:nvPr/>
        </p:nvSpPr>
        <p:spPr>
          <a:xfrm>
            <a:off x="538480" y="1549059"/>
            <a:ext cx="10703827" cy="4980706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4778B8-E4B9-46B5-A71E-8A7BAE22FA9E}"/>
              </a:ext>
            </a:extLst>
          </p:cNvPr>
          <p:cNvSpPr/>
          <p:nvPr/>
        </p:nvSpPr>
        <p:spPr>
          <a:xfrm>
            <a:off x="698090" y="1549059"/>
            <a:ext cx="11041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Matrix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GetBiggerByReference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Matrix matrix1,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Matrix matrix2)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3F7DD-3149-4DD3-9EFE-5809582DFA74}"/>
              </a:ext>
            </a:extLst>
          </p:cNvPr>
          <p:cNvSpPr/>
          <p:nvPr/>
        </p:nvSpPr>
        <p:spPr>
          <a:xfrm>
            <a:off x="698090" y="2309448"/>
            <a:ext cx="10386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Matrix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GetBiggerByValue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(Matrix matrix1, Matrix matrix2)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006D1-5E73-4446-B145-A06638819269}"/>
              </a:ext>
            </a:extLst>
          </p:cNvPr>
          <p:cNvSpPr txBox="1"/>
          <p:nvPr/>
        </p:nvSpPr>
        <p:spPr>
          <a:xfrm>
            <a:off x="4630502" y="1886110"/>
            <a:ext cx="1971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Vs.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764D39-08D3-4856-86FE-91A054C97C37}"/>
              </a:ext>
            </a:extLst>
          </p:cNvPr>
          <p:cNvSpPr/>
          <p:nvPr/>
        </p:nvSpPr>
        <p:spPr>
          <a:xfrm>
            <a:off x="728662" y="3200497"/>
            <a:ext cx="109422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[Benchmark]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RefReturnPerf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   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1000; i++)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item1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].Item1;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item2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].Item2;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Matrix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biggerMatrix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GetBiggerByReference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item1,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item2);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(biggerMatrix.i00);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71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0FFA-2547-4611-9588-F34C712B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return - Benchmark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F901E663-BC55-40A1-9B4C-FA21574C686A}"/>
              </a:ext>
            </a:extLst>
          </p:cNvPr>
          <p:cNvSpPr txBox="1">
            <a:spLocks/>
          </p:cNvSpPr>
          <p:nvPr/>
        </p:nvSpPr>
        <p:spPr>
          <a:xfrm>
            <a:off x="538480" y="1549059"/>
            <a:ext cx="10703827" cy="4980706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165FAF-6139-4845-869F-A776DD874C7B}"/>
              </a:ext>
            </a:extLst>
          </p:cNvPr>
          <p:cNvSpPr/>
          <p:nvPr/>
        </p:nvSpPr>
        <p:spPr>
          <a:xfrm>
            <a:off x="254690" y="4935291"/>
            <a:ext cx="6062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https://github.com/gregkalapos/DWX2018_SampleCode/tree/master/RefAndSpan/RefReturnMatrix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0EEF0-B89F-4D32-A6AC-01802F965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9" t="42796" r="47586" b="35709"/>
          <a:stretch/>
        </p:blipFill>
        <p:spPr>
          <a:xfrm>
            <a:off x="168165" y="2217682"/>
            <a:ext cx="6662034" cy="1492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B4120-ADFC-4B51-9143-77D4ABCD3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829" y="1296608"/>
            <a:ext cx="5297171" cy="52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33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0FFA-2547-4611-9588-F34C712B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return – </a:t>
            </a:r>
            <a:r>
              <a:rPr lang="en-US" dirty="0" err="1"/>
              <a:t>Beispiel</a:t>
            </a:r>
            <a:r>
              <a:rPr lang="en-US" dirty="0"/>
              <a:t> 2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F901E663-BC55-40A1-9B4C-FA21574C686A}"/>
              </a:ext>
            </a:extLst>
          </p:cNvPr>
          <p:cNvSpPr txBox="1">
            <a:spLocks/>
          </p:cNvSpPr>
          <p:nvPr/>
        </p:nvSpPr>
        <p:spPr>
          <a:xfrm>
            <a:off x="538480" y="1549059"/>
            <a:ext cx="10703827" cy="4980706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4956E-907B-4FBB-AC04-A4E82A4084A6}"/>
              </a:ext>
            </a:extLst>
          </p:cNvPr>
          <p:cNvSpPr/>
          <p:nvPr/>
        </p:nvSpPr>
        <p:spPr>
          <a:xfrm>
            <a:off x="843607" y="1174453"/>
            <a:ext cx="82296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MyList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_items = { 3, 4, 7, 1, 4, 6 };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535DD4-027F-429F-A921-490D02325F52}"/>
              </a:ext>
            </a:extLst>
          </p:cNvPr>
          <p:cNvSpPr/>
          <p:nvPr/>
        </p:nvSpPr>
        <p:spPr>
          <a:xfrm>
            <a:off x="965527" y="211636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GetRefToSmallestItem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smallest = _items[0];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index = 0;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1; i &lt; _items.Length; i++)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(_items[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&lt; smallest)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smallest = _items[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index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_items[index];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9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0FFA-2547-4611-9588-F34C712B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return – </a:t>
            </a:r>
            <a:r>
              <a:rPr lang="en-US" dirty="0" err="1"/>
              <a:t>Beispiel</a:t>
            </a:r>
            <a:r>
              <a:rPr lang="en-US" dirty="0"/>
              <a:t> 2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F901E663-BC55-40A1-9B4C-FA21574C686A}"/>
              </a:ext>
            </a:extLst>
          </p:cNvPr>
          <p:cNvSpPr txBox="1">
            <a:spLocks/>
          </p:cNvSpPr>
          <p:nvPr/>
        </p:nvSpPr>
        <p:spPr>
          <a:xfrm>
            <a:off x="538480" y="1549059"/>
            <a:ext cx="10703827" cy="4980706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16DAC-F001-40BD-AB4D-C40D4BD6EB78}"/>
              </a:ext>
            </a:extLst>
          </p:cNvPr>
          <p:cNvSpPr/>
          <p:nvPr/>
        </p:nvSpPr>
        <p:spPr>
          <a:xfrm>
            <a:off x="1370504" y="1296608"/>
            <a:ext cx="903977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l =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n-NO" sz="2200" dirty="0">
                <a:solidFill>
                  <a:srgbClr val="0000FF"/>
                </a:solidFill>
                <a:latin typeface="Consolas" panose="020B0609020204030204" pitchFamily="49" charset="0"/>
              </a:rPr>
              <a:t>	ref</a:t>
            </a:r>
            <a:r>
              <a:rPr lang="nn-NO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2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2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nn-NO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nn-NO" sz="2200" dirty="0">
                <a:solidFill>
                  <a:srgbClr val="000000"/>
                </a:solidFill>
                <a:latin typeface="Consolas" panose="020B0609020204030204" pitchFamily="49" charset="0"/>
              </a:rPr>
              <a:t> l.GetRefToSmallestItem();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42;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7729D1-BC14-4732-9A51-8FE7537CADF4}"/>
              </a:ext>
            </a:extLst>
          </p:cNvPr>
          <p:cNvSpPr/>
          <p:nvPr/>
        </p:nvSpPr>
        <p:spPr>
          <a:xfrm>
            <a:off x="538480" y="3449535"/>
            <a:ext cx="41118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999FF"/>
                </a:solidFill>
              </a:rPr>
              <a:t>.method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rgbClr val="569CD6"/>
                </a:solidFill>
              </a:rPr>
              <a:t>private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 err="1">
                <a:solidFill>
                  <a:srgbClr val="569CD6"/>
                </a:solidFill>
              </a:rPr>
              <a:t>hidebysig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rgbClr val="569CD6"/>
                </a:solidFill>
              </a:rPr>
              <a:t>static</a:t>
            </a:r>
            <a:r>
              <a:rPr lang="en-US" dirty="0">
                <a:solidFill>
                  <a:srgbClr val="DCDCDC"/>
                </a:solidFill>
              </a:rPr>
              <a:t> 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</a:t>
            </a:r>
            <a:r>
              <a:rPr lang="en-US" dirty="0">
                <a:solidFill>
                  <a:srgbClr val="569CD6"/>
                </a:solidFill>
              </a:rPr>
              <a:t>void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rgbClr val="E67300"/>
                </a:solidFill>
              </a:rPr>
              <a:t>Main</a:t>
            </a:r>
            <a:r>
              <a:rPr lang="en-US" dirty="0">
                <a:solidFill>
                  <a:srgbClr val="DCDCDC"/>
                </a:solidFill>
              </a:rPr>
              <a:t> (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    </a:t>
            </a:r>
            <a:r>
              <a:rPr lang="en-US" dirty="0">
                <a:solidFill>
                  <a:srgbClr val="569CD6"/>
                </a:solidFill>
              </a:rPr>
              <a:t>string</a:t>
            </a:r>
            <a:r>
              <a:rPr lang="en-US" dirty="0">
                <a:solidFill>
                  <a:srgbClr val="DCDCDC"/>
                </a:solidFill>
              </a:rPr>
              <a:t>[] </a:t>
            </a:r>
            <a:r>
              <a:rPr lang="en-US" b="1" dirty="0" err="1">
                <a:solidFill>
                  <a:srgbClr val="BDB76B"/>
                </a:solidFill>
              </a:rPr>
              <a:t>args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) </a:t>
            </a:r>
            <a:r>
              <a:rPr lang="en-US" dirty="0" err="1">
                <a:solidFill>
                  <a:srgbClr val="569CD6"/>
                </a:solidFill>
              </a:rPr>
              <a:t>cil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rgbClr val="569CD6"/>
                </a:solidFill>
              </a:rPr>
              <a:t>managed</a:t>
            </a:r>
            <a:r>
              <a:rPr lang="en-US" dirty="0">
                <a:solidFill>
                  <a:srgbClr val="DCDCDC"/>
                </a:solidFill>
              </a:rPr>
              <a:t> 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{    </a:t>
            </a:r>
            <a:r>
              <a:rPr lang="en-US" dirty="0">
                <a:solidFill>
                  <a:srgbClr val="9999FF"/>
                </a:solidFill>
              </a:rPr>
              <a:t>.</a:t>
            </a:r>
            <a:r>
              <a:rPr lang="en-US" dirty="0" err="1"/>
              <a:t>maxstack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rgbClr val="B5CEA8"/>
                </a:solidFill>
              </a:rPr>
              <a:t>2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</a:t>
            </a:r>
            <a:r>
              <a:rPr lang="en-US" dirty="0">
                <a:solidFill>
                  <a:srgbClr val="9999FF"/>
                </a:solidFill>
              </a:rPr>
              <a:t>.</a:t>
            </a:r>
            <a:r>
              <a:rPr lang="en-US" dirty="0" err="1">
                <a:solidFill>
                  <a:srgbClr val="9999FF"/>
                </a:solidFill>
              </a:rPr>
              <a:t>entrypoint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</a:t>
            </a:r>
            <a:r>
              <a:rPr lang="en-US" dirty="0">
                <a:solidFill>
                  <a:srgbClr val="9999FF"/>
                </a:solidFill>
              </a:rPr>
              <a:t>.locals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 err="1">
                <a:solidFill>
                  <a:srgbClr val="569CD6"/>
                </a:solidFill>
              </a:rPr>
              <a:t>init</a:t>
            </a:r>
            <a:r>
              <a:rPr lang="en-US" dirty="0">
                <a:solidFill>
                  <a:srgbClr val="DCDCDC"/>
                </a:solidFill>
              </a:rPr>
              <a:t> (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    [</a:t>
            </a:r>
            <a:r>
              <a:rPr lang="en-US" dirty="0">
                <a:solidFill>
                  <a:srgbClr val="B5CEA8"/>
                </a:solidFill>
              </a:rPr>
              <a:t>0</a:t>
            </a:r>
            <a:r>
              <a:rPr lang="en-US" dirty="0">
                <a:solidFill>
                  <a:srgbClr val="DCDCDC"/>
                </a:solidFill>
              </a:rPr>
              <a:t>] </a:t>
            </a:r>
            <a:r>
              <a:rPr lang="en-US" dirty="0">
                <a:solidFill>
                  <a:srgbClr val="569CD6"/>
                </a:solidFill>
              </a:rPr>
              <a:t>class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 err="1">
                <a:solidFill>
                  <a:srgbClr val="FFD700"/>
                </a:solidFill>
              </a:rPr>
              <a:t>CollectionWithRef</a:t>
            </a:r>
            <a:r>
              <a:rPr lang="en-US" dirty="0" err="1">
                <a:solidFill>
                  <a:srgbClr val="B4B4B4"/>
                </a:solidFill>
              </a:rPr>
              <a:t>.</a:t>
            </a:r>
            <a:r>
              <a:rPr lang="en-US" dirty="0" err="1">
                <a:solidFill>
                  <a:srgbClr val="4EC9B0"/>
                </a:solidFill>
              </a:rPr>
              <a:t>MyList</a:t>
            </a:r>
            <a:r>
              <a:rPr lang="en-US" dirty="0">
                <a:solidFill>
                  <a:srgbClr val="DCDCDC"/>
                </a:solidFill>
              </a:rPr>
              <a:t>,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    [</a:t>
            </a:r>
            <a:r>
              <a:rPr lang="en-US" dirty="0">
                <a:solidFill>
                  <a:srgbClr val="B5CEA8"/>
                </a:solidFill>
              </a:rPr>
              <a:t>1</a:t>
            </a:r>
            <a:r>
              <a:rPr lang="en-US" dirty="0">
                <a:solidFill>
                  <a:srgbClr val="DCDCDC"/>
                </a:solidFill>
              </a:rPr>
              <a:t>] </a:t>
            </a:r>
            <a:r>
              <a:rPr lang="en-US" dirty="0">
                <a:solidFill>
                  <a:schemeClr val="accent1"/>
                </a:solidFill>
              </a:rPr>
              <a:t>int32</a:t>
            </a:r>
            <a:r>
              <a:rPr lang="en-US" dirty="0"/>
              <a:t>&amp;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17CD5-5A19-4551-AE5A-1315F84A2EBE}"/>
              </a:ext>
            </a:extLst>
          </p:cNvPr>
          <p:cNvSpPr/>
          <p:nvPr/>
        </p:nvSpPr>
        <p:spPr>
          <a:xfrm>
            <a:off x="4747014" y="3650113"/>
            <a:ext cx="74449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DC"/>
                </a:solidFill>
              </a:rPr>
              <a:t>    </a:t>
            </a:r>
            <a:r>
              <a:rPr lang="en-US" dirty="0">
                <a:solidFill>
                  <a:srgbClr val="57A64A"/>
                </a:solidFill>
              </a:rPr>
              <a:t>/* 0x000002E6 0A           */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rgbClr val="806F4D"/>
                </a:solidFill>
              </a:rPr>
              <a:t>IL_0006</a:t>
            </a:r>
            <a:r>
              <a:rPr lang="en-US" dirty="0">
                <a:solidFill>
                  <a:srgbClr val="DCDCDC"/>
                </a:solidFill>
              </a:rPr>
              <a:t>: </a:t>
            </a:r>
            <a:r>
              <a:rPr lang="en-US" dirty="0">
                <a:solidFill>
                  <a:srgbClr val="AD5C85"/>
                </a:solidFill>
              </a:rPr>
              <a:t>stloc.0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</a:t>
            </a:r>
            <a:r>
              <a:rPr lang="en-US" dirty="0">
                <a:solidFill>
                  <a:srgbClr val="57A64A"/>
                </a:solidFill>
              </a:rPr>
              <a:t>/* 0x000002E7 06           */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rgbClr val="806F4D"/>
                </a:solidFill>
              </a:rPr>
              <a:t>IL_0007</a:t>
            </a:r>
            <a:r>
              <a:rPr lang="en-US" dirty="0">
                <a:solidFill>
                  <a:srgbClr val="DCDCDC"/>
                </a:solidFill>
              </a:rPr>
              <a:t>: </a:t>
            </a:r>
            <a:r>
              <a:rPr lang="en-US" dirty="0">
                <a:solidFill>
                  <a:srgbClr val="AD5C85"/>
                </a:solidFill>
              </a:rPr>
              <a:t>ldloc.0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</a:t>
            </a:r>
            <a:r>
              <a:rPr lang="en-US" dirty="0">
                <a:solidFill>
                  <a:srgbClr val="57A64A"/>
                </a:solidFill>
              </a:rPr>
              <a:t>/* 0x000002E8 6F01000006   */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rgbClr val="806F4D"/>
                </a:solidFill>
              </a:rPr>
              <a:t>IL_0008</a:t>
            </a:r>
            <a:r>
              <a:rPr lang="en-US" dirty="0">
                <a:solidFill>
                  <a:srgbClr val="DCDCDC"/>
                </a:solidFill>
              </a:rPr>
              <a:t>: 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 err="1">
                <a:solidFill>
                  <a:srgbClr val="AD5C85"/>
                </a:solidFill>
              </a:rPr>
              <a:t>callvirt</a:t>
            </a:r>
            <a:r>
              <a:rPr lang="en-US" dirty="0">
                <a:solidFill>
                  <a:srgbClr val="DCDCDC"/>
                </a:solidFill>
              </a:rPr>
              <a:t>  </a:t>
            </a:r>
            <a:r>
              <a:rPr lang="en-US" dirty="0">
                <a:solidFill>
                  <a:srgbClr val="569CD6"/>
                </a:solidFill>
              </a:rPr>
              <a:t>instance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chemeClr val="accent1"/>
                </a:solidFill>
              </a:rPr>
              <a:t>int32</a:t>
            </a:r>
            <a:r>
              <a:rPr lang="en-US" dirty="0"/>
              <a:t>&amp;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 err="1">
                <a:solidFill>
                  <a:srgbClr val="FFD700"/>
                </a:solidFill>
              </a:rPr>
              <a:t>CollectionWithRef</a:t>
            </a:r>
            <a:r>
              <a:rPr lang="en-US" dirty="0" err="1">
                <a:solidFill>
                  <a:srgbClr val="B4B4B4"/>
                </a:solidFill>
              </a:rPr>
              <a:t>.</a:t>
            </a:r>
            <a:r>
              <a:rPr lang="en-US" dirty="0" err="1">
                <a:solidFill>
                  <a:srgbClr val="4EC9B0"/>
                </a:solidFill>
              </a:rPr>
              <a:t>MyList</a:t>
            </a:r>
            <a:r>
              <a:rPr lang="en-US" dirty="0">
                <a:solidFill>
                  <a:srgbClr val="B4B4B4"/>
                </a:solidFill>
              </a:rPr>
              <a:t>::</a:t>
            </a:r>
            <a:r>
              <a:rPr lang="en-US" dirty="0" err="1">
                <a:solidFill>
                  <a:srgbClr val="FF8000"/>
                </a:solidFill>
              </a:rPr>
              <a:t>GetRefToSmallestItem</a:t>
            </a:r>
            <a:r>
              <a:rPr lang="en-US" dirty="0">
                <a:solidFill>
                  <a:srgbClr val="DCDCDC"/>
                </a:solidFill>
              </a:rPr>
              <a:t>()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</a:t>
            </a:r>
            <a:r>
              <a:rPr lang="en-US" dirty="0">
                <a:solidFill>
                  <a:srgbClr val="57A64A"/>
                </a:solidFill>
              </a:rPr>
              <a:t>/* 0x000002ED 0B           */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rgbClr val="806F4D"/>
                </a:solidFill>
              </a:rPr>
              <a:t>IL_000D</a:t>
            </a:r>
            <a:r>
              <a:rPr lang="en-US" dirty="0">
                <a:solidFill>
                  <a:srgbClr val="DCDCDC"/>
                </a:solidFill>
              </a:rPr>
              <a:t>: </a:t>
            </a:r>
            <a:r>
              <a:rPr lang="en-US" dirty="0">
                <a:solidFill>
                  <a:srgbClr val="AD5C85"/>
                </a:solidFill>
              </a:rPr>
              <a:t>stloc.1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</a:t>
            </a:r>
            <a:r>
              <a:rPr lang="en-US" dirty="0">
                <a:solidFill>
                  <a:srgbClr val="57A64A"/>
                </a:solidFill>
              </a:rPr>
              <a:t>/* 0x000002EE 07           */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rgbClr val="806F4D"/>
                </a:solidFill>
              </a:rPr>
              <a:t>IL_000E</a:t>
            </a:r>
            <a:r>
              <a:rPr lang="en-US" dirty="0">
                <a:solidFill>
                  <a:srgbClr val="DCDCDC"/>
                </a:solidFill>
              </a:rPr>
              <a:t>: </a:t>
            </a:r>
            <a:r>
              <a:rPr lang="en-US" dirty="0">
                <a:solidFill>
                  <a:srgbClr val="AD5C85"/>
                </a:solidFill>
              </a:rPr>
              <a:t>ldloc.1</a:t>
            </a:r>
            <a:br>
              <a:rPr lang="en-US" dirty="0">
                <a:solidFill>
                  <a:srgbClr val="DCDCDC"/>
                </a:solidFill>
              </a:rPr>
            </a:br>
            <a:r>
              <a:rPr lang="en-US" dirty="0">
                <a:solidFill>
                  <a:srgbClr val="DCDCDC"/>
                </a:solidFill>
              </a:rPr>
              <a:t>    </a:t>
            </a:r>
            <a:r>
              <a:rPr lang="en-US" dirty="0">
                <a:solidFill>
                  <a:srgbClr val="57A64A"/>
                </a:solidFill>
              </a:rPr>
              <a:t>/* 0x000002EF 1F2A         */</a:t>
            </a:r>
            <a:r>
              <a:rPr lang="en-US" dirty="0">
                <a:solidFill>
                  <a:srgbClr val="DCDCDC"/>
                </a:solidFill>
              </a:rPr>
              <a:t> </a:t>
            </a:r>
            <a:r>
              <a:rPr lang="en-US" dirty="0">
                <a:solidFill>
                  <a:srgbClr val="806F4D"/>
                </a:solidFill>
              </a:rPr>
              <a:t>IL_000F</a:t>
            </a:r>
            <a:r>
              <a:rPr lang="en-US" dirty="0">
                <a:solidFill>
                  <a:srgbClr val="DCDCDC"/>
                </a:solidFill>
              </a:rPr>
              <a:t>: </a:t>
            </a:r>
            <a:r>
              <a:rPr lang="en-US" dirty="0">
                <a:solidFill>
                  <a:srgbClr val="AD5C85"/>
                </a:solidFill>
              </a:rPr>
              <a:t>ldc.i4.s</a:t>
            </a:r>
            <a:r>
              <a:rPr lang="en-US" dirty="0">
                <a:solidFill>
                  <a:srgbClr val="DCDCDC"/>
                </a:solidFill>
              </a:rPr>
              <a:t>  </a:t>
            </a:r>
            <a:r>
              <a:rPr lang="en-US" dirty="0">
                <a:solidFill>
                  <a:srgbClr val="B5CEA8"/>
                </a:solidFill>
              </a:rPr>
              <a:t>42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B0AA4C-716B-42E5-AE8D-3D2250D4DE7B}"/>
              </a:ext>
            </a:extLst>
          </p:cNvPr>
          <p:cNvSpPr/>
          <p:nvPr/>
        </p:nvSpPr>
        <p:spPr>
          <a:xfrm>
            <a:off x="2161182" y="2227302"/>
            <a:ext cx="1780197" cy="5894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FC61A5-2ECF-4CC8-B58F-143725C2A5B8}"/>
              </a:ext>
            </a:extLst>
          </p:cNvPr>
          <p:cNvSpPr/>
          <p:nvPr/>
        </p:nvSpPr>
        <p:spPr>
          <a:xfrm>
            <a:off x="917333" y="5681438"/>
            <a:ext cx="1441425" cy="3303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504DA4-E434-4405-9255-BC5C859EA474}"/>
              </a:ext>
            </a:extLst>
          </p:cNvPr>
          <p:cNvSpPr/>
          <p:nvPr/>
        </p:nvSpPr>
        <p:spPr>
          <a:xfrm>
            <a:off x="6300511" y="4459912"/>
            <a:ext cx="896702" cy="3710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55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0" y="-28955"/>
            <a:ext cx="121920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de-AT" dirty="0" err="1"/>
              <a:t>Ref</a:t>
            </a:r>
            <a:r>
              <a:rPr lang="de-AT" dirty="0"/>
              <a:t> in C# 7 – was kann man mit ‘</a:t>
            </a:r>
            <a:r>
              <a:rPr lang="de-AT" dirty="0" err="1"/>
              <a:t>ref</a:t>
            </a:r>
            <a:r>
              <a:rPr lang="de-AT" dirty="0"/>
              <a:t>’ zurückgeben? 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>
          <a:xfrm>
            <a:off x="538480" y="1410446"/>
            <a:ext cx="11043920" cy="601734"/>
          </a:xfrm>
        </p:spPr>
        <p:txBody>
          <a:bodyPr/>
          <a:lstStyle/>
          <a:p>
            <a:r>
              <a:rPr lang="de-AT" dirty="0" err="1"/>
              <a:t>Ref</a:t>
            </a:r>
            <a:r>
              <a:rPr lang="de-AT" dirty="0"/>
              <a:t> Parameter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186D64-08D7-4DC1-9015-CCF0A3EE556E}"/>
              </a:ext>
            </a:extLst>
          </p:cNvPr>
          <p:cNvSpPr/>
          <p:nvPr/>
        </p:nvSpPr>
        <p:spPr>
          <a:xfrm>
            <a:off x="800345" y="1844576"/>
            <a:ext cx="1022500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MethodReturningIntByRef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300" dirty="0">
                <a:solidFill>
                  <a:srgbClr val="008000"/>
                </a:solidFill>
                <a:latin typeface="Consolas" panose="020B0609020204030204" pitchFamily="49" charset="0"/>
              </a:rPr>
              <a:t>	//...do something with ‘</a:t>
            </a:r>
            <a:r>
              <a:rPr lang="en-US" sz="2300" dirty="0" err="1">
                <a:solidFill>
                  <a:srgbClr val="008000"/>
                </a:solidFill>
                <a:latin typeface="Consolas" panose="020B0609020204030204" pitchFamily="49" charset="0"/>
              </a:rPr>
              <a:t>myInt</a:t>
            </a:r>
            <a:r>
              <a:rPr lang="en-US" sz="2300" dirty="0">
                <a:solidFill>
                  <a:srgbClr val="008000"/>
                </a:solidFill>
                <a:latin typeface="Consolas" panose="020B0609020204030204" pitchFamily="49" charset="0"/>
              </a:rPr>
              <a:t>’</a:t>
            </a:r>
          </a:p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300" dirty="0"/>
          </a:p>
        </p:txBody>
      </p:sp>
      <p:sp>
        <p:nvSpPr>
          <p:cNvPr id="5" name="Shape 149">
            <a:extLst>
              <a:ext uri="{FF2B5EF4-FFF2-40B4-BE49-F238E27FC236}">
                <a16:creationId xmlns:a16="http://schemas.microsoft.com/office/drawing/2014/main" id="{67DDD0FA-CF22-40F7-8A30-1C68E5831BBB}"/>
              </a:ext>
            </a:extLst>
          </p:cNvPr>
          <p:cNvSpPr txBox="1">
            <a:spLocks/>
          </p:cNvSpPr>
          <p:nvPr/>
        </p:nvSpPr>
        <p:spPr>
          <a:xfrm>
            <a:off x="538480" y="3845215"/>
            <a:ext cx="11043920" cy="64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Out Parameter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1FF80D-F00E-4A58-A596-FFD38539F5DC}"/>
              </a:ext>
            </a:extLst>
          </p:cNvPr>
          <p:cNvSpPr/>
          <p:nvPr/>
        </p:nvSpPr>
        <p:spPr>
          <a:xfrm>
            <a:off x="800345" y="4312014"/>
            <a:ext cx="1022500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MethodReturningIntByRef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= 42;</a:t>
            </a:r>
          </a:p>
          <a:p>
            <a:r>
              <a:rPr lang="en-US" sz="2300" dirty="0">
                <a:solidFill>
                  <a:srgbClr val="008000"/>
                </a:solidFill>
                <a:latin typeface="Consolas" panose="020B0609020204030204" pitchFamily="49" charset="0"/>
              </a:rPr>
              <a:t>	//...do something with '</a:t>
            </a:r>
            <a:r>
              <a:rPr lang="en-US" sz="2300" dirty="0" err="1">
                <a:solidFill>
                  <a:srgbClr val="008000"/>
                </a:solidFill>
                <a:latin typeface="Consolas" panose="020B0609020204030204" pitchFamily="49" charset="0"/>
              </a:rPr>
              <a:t>myInt</a:t>
            </a:r>
            <a:r>
              <a:rPr lang="en-US" sz="2300" dirty="0">
                <a:solidFill>
                  <a:srgbClr val="008000"/>
                </a:solidFill>
                <a:latin typeface="Consolas" panose="020B0609020204030204" pitchFamily="49" charset="0"/>
              </a:rPr>
              <a:t>’</a:t>
            </a:r>
          </a:p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2961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build="p"/>
      <p:bldP spid="2" grpId="0"/>
      <p:bldP spid="5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AT" dirty="0" err="1"/>
              <a:t>Ref</a:t>
            </a:r>
            <a:r>
              <a:rPr lang="de-AT" dirty="0"/>
              <a:t> in C# 7 – was kann man mit ‘</a:t>
            </a:r>
            <a:r>
              <a:rPr lang="de-AT" dirty="0" err="1"/>
              <a:t>ref</a:t>
            </a:r>
            <a:r>
              <a:rPr lang="de-AT" dirty="0"/>
              <a:t>’ zurückgeben? </a:t>
            </a:r>
          </a:p>
        </p:txBody>
      </p:sp>
      <p:sp>
        <p:nvSpPr>
          <p:cNvPr id="5" name="Shape 149">
            <a:extLst>
              <a:ext uri="{FF2B5EF4-FFF2-40B4-BE49-F238E27FC236}">
                <a16:creationId xmlns:a16="http://schemas.microsoft.com/office/drawing/2014/main" id="{67DDD0FA-CF22-40F7-8A30-1C68E5831BBB}"/>
              </a:ext>
            </a:extLst>
          </p:cNvPr>
          <p:cNvSpPr txBox="1">
            <a:spLocks/>
          </p:cNvSpPr>
          <p:nvPr/>
        </p:nvSpPr>
        <p:spPr>
          <a:xfrm>
            <a:off x="574040" y="3770272"/>
            <a:ext cx="11043920" cy="564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Instanz Variablen eines </a:t>
            </a:r>
            <a:r>
              <a:rPr lang="de-AT" dirty="0" err="1"/>
              <a:t>Types</a:t>
            </a:r>
            <a:r>
              <a:rPr lang="de-AT" dirty="0"/>
              <a:t> </a:t>
            </a: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45BE1099-0683-4BBF-BBE6-90AB62154B71}"/>
              </a:ext>
            </a:extLst>
          </p:cNvPr>
          <p:cNvSpPr txBox="1">
            <a:spLocks/>
          </p:cNvSpPr>
          <p:nvPr/>
        </p:nvSpPr>
        <p:spPr>
          <a:xfrm>
            <a:off x="574040" y="1380450"/>
            <a:ext cx="11043920" cy="57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In Parameter (C# 7.2)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D3F31-F366-4702-A201-CDC821061F1A}"/>
              </a:ext>
            </a:extLst>
          </p:cNvPr>
          <p:cNvSpPr/>
          <p:nvPr/>
        </p:nvSpPr>
        <p:spPr>
          <a:xfrm>
            <a:off x="772816" y="1823943"/>
            <a:ext cx="1009488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MethodReturningIntByRef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	//...do something with '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</a:rPr>
              <a:t>myInt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’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B174B2-2878-4F97-99D3-47C56C2EE7F6}"/>
              </a:ext>
            </a:extLst>
          </p:cNvPr>
          <p:cNvSpPr/>
          <p:nvPr/>
        </p:nvSpPr>
        <p:spPr>
          <a:xfrm>
            <a:off x="772816" y="4257015"/>
            <a:ext cx="882312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2B91AF"/>
                </a:solidFill>
                <a:latin typeface="Consolas" panose="020B0609020204030204" pitchFamily="49" charset="0"/>
              </a:rPr>
              <a:t>MyClass</a:t>
            </a:r>
            <a:endParaRPr lang="en-US" sz="22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GetRefToMyInt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 =&gt;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466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AT" dirty="0" err="1"/>
              <a:t>Ref</a:t>
            </a:r>
            <a:r>
              <a:rPr lang="de-AT" dirty="0"/>
              <a:t> in C# 7 – was kann man mit ‘</a:t>
            </a:r>
            <a:r>
              <a:rPr lang="de-AT" dirty="0" err="1"/>
              <a:t>ref</a:t>
            </a:r>
            <a:r>
              <a:rPr lang="de-AT" dirty="0"/>
              <a:t>’ NICHT zurückgeben? 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>
          <a:xfrm>
            <a:off x="455889" y="1891063"/>
            <a:ext cx="11043920" cy="592565"/>
          </a:xfrm>
        </p:spPr>
        <p:txBody>
          <a:bodyPr>
            <a:normAutofit/>
          </a:bodyPr>
          <a:lstStyle/>
          <a:p>
            <a:r>
              <a:rPr lang="de-AT" dirty="0"/>
              <a:t>Lokale Variablen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6FDDF2-55DE-45F3-A078-1D16E5807816}"/>
              </a:ext>
            </a:extLst>
          </p:cNvPr>
          <p:cNvSpPr/>
          <p:nvPr/>
        </p:nvSpPr>
        <p:spPr>
          <a:xfrm>
            <a:off x="705957" y="2483628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MyMethod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42;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251191-BD0E-44A8-BB2B-EE1C7CE81963}"/>
              </a:ext>
            </a:extLst>
          </p:cNvPr>
          <p:cNvCxnSpPr>
            <a:cxnSpLocks/>
          </p:cNvCxnSpPr>
          <p:nvPr/>
        </p:nvCxnSpPr>
        <p:spPr>
          <a:xfrm>
            <a:off x="1150210" y="2381922"/>
            <a:ext cx="2607515" cy="1715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E04D0B-E10B-46D9-BD07-831BF2196779}"/>
              </a:ext>
            </a:extLst>
          </p:cNvPr>
          <p:cNvCxnSpPr>
            <a:cxnSpLocks/>
          </p:cNvCxnSpPr>
          <p:nvPr/>
        </p:nvCxnSpPr>
        <p:spPr>
          <a:xfrm flipV="1">
            <a:off x="979129" y="2361765"/>
            <a:ext cx="2353842" cy="1779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Shape 149">
            <a:extLst>
              <a:ext uri="{FF2B5EF4-FFF2-40B4-BE49-F238E27FC236}">
                <a16:creationId xmlns:a16="http://schemas.microsoft.com/office/drawing/2014/main" id="{63B64B3D-F23C-4481-8720-4A49E08F5ECC}"/>
              </a:ext>
            </a:extLst>
          </p:cNvPr>
          <p:cNvSpPr txBox="1">
            <a:spLocks/>
          </p:cNvSpPr>
          <p:nvPr/>
        </p:nvSpPr>
        <p:spPr>
          <a:xfrm>
            <a:off x="378214" y="4242879"/>
            <a:ext cx="4559546" cy="59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‚null‘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1BB85-B324-4BED-B239-078551BA1AB7}"/>
              </a:ext>
            </a:extLst>
          </p:cNvPr>
          <p:cNvSpPr/>
          <p:nvPr/>
        </p:nvSpPr>
        <p:spPr>
          <a:xfrm>
            <a:off x="629265" y="4725969"/>
            <a:ext cx="48581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MyMethod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</p:txBody>
      </p:sp>
      <p:sp>
        <p:nvSpPr>
          <p:cNvPr id="14" name="Shape 149">
            <a:extLst>
              <a:ext uri="{FF2B5EF4-FFF2-40B4-BE49-F238E27FC236}">
                <a16:creationId xmlns:a16="http://schemas.microsoft.com/office/drawing/2014/main" id="{F7236329-C84D-414E-8152-EA480A36A715}"/>
              </a:ext>
            </a:extLst>
          </p:cNvPr>
          <p:cNvSpPr txBox="1">
            <a:spLocks/>
          </p:cNvSpPr>
          <p:nvPr/>
        </p:nvSpPr>
        <p:spPr>
          <a:xfrm>
            <a:off x="6323238" y="4272666"/>
            <a:ext cx="3309866" cy="59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‚</a:t>
            </a:r>
            <a:r>
              <a:rPr lang="de-AT" dirty="0" err="1"/>
              <a:t>this</a:t>
            </a:r>
            <a:r>
              <a:rPr lang="de-AT" dirty="0"/>
              <a:t>‘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A7BD11-9504-4173-954F-4537CD765ED8}"/>
              </a:ext>
            </a:extLst>
          </p:cNvPr>
          <p:cNvSpPr/>
          <p:nvPr/>
        </p:nvSpPr>
        <p:spPr>
          <a:xfrm>
            <a:off x="6574289" y="4755756"/>
            <a:ext cx="54075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MyMethod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7E6F03-932A-4383-AF73-93898E42F0B2}"/>
              </a:ext>
            </a:extLst>
          </p:cNvPr>
          <p:cNvCxnSpPr>
            <a:cxnSpLocks/>
          </p:cNvCxnSpPr>
          <p:nvPr/>
        </p:nvCxnSpPr>
        <p:spPr>
          <a:xfrm>
            <a:off x="1613411" y="4457052"/>
            <a:ext cx="2607515" cy="1715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E4A035-46B7-4F61-8719-1520A44349E4}"/>
              </a:ext>
            </a:extLst>
          </p:cNvPr>
          <p:cNvCxnSpPr>
            <a:cxnSpLocks/>
          </p:cNvCxnSpPr>
          <p:nvPr/>
        </p:nvCxnSpPr>
        <p:spPr>
          <a:xfrm flipV="1">
            <a:off x="1282758" y="4492302"/>
            <a:ext cx="2353842" cy="1779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E535A9-AA9A-4EF1-A428-27F40A0B1935}"/>
              </a:ext>
            </a:extLst>
          </p:cNvPr>
          <p:cNvCxnSpPr>
            <a:cxnSpLocks/>
          </p:cNvCxnSpPr>
          <p:nvPr/>
        </p:nvCxnSpPr>
        <p:spPr>
          <a:xfrm>
            <a:off x="7450343" y="4492302"/>
            <a:ext cx="2607515" cy="1715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345438-DB19-4AEE-A7D6-CC1F96DEC1B5}"/>
              </a:ext>
            </a:extLst>
          </p:cNvPr>
          <p:cNvCxnSpPr>
            <a:cxnSpLocks/>
          </p:cNvCxnSpPr>
          <p:nvPr/>
        </p:nvCxnSpPr>
        <p:spPr>
          <a:xfrm flipV="1">
            <a:off x="7279262" y="4472145"/>
            <a:ext cx="2353842" cy="1779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8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build="p"/>
      <p:bldP spid="2" grpId="0"/>
      <p:bldP spid="12" grpId="0"/>
      <p:bldP spid="10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E00F12-5238-45CE-BA57-2C183F7AF37E}"/>
              </a:ext>
            </a:extLst>
          </p:cNvPr>
          <p:cNvSpPr/>
          <p:nvPr/>
        </p:nvSpPr>
        <p:spPr>
          <a:xfrm>
            <a:off x="407383" y="192635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latin typeface="Consolas" panose="020B0609020204030204" pitchFamily="49" charset="0"/>
              </a:rPr>
              <a:t>Day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{ Monday, Friday }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MyMethod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	//let's do something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</a:rPr>
              <a:t>async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await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(500); 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42;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6C687-51AF-4A05-B9D4-46A92BA0C541}"/>
              </a:ext>
            </a:extLst>
          </p:cNvPr>
          <p:cNvSpPr/>
          <p:nvPr/>
        </p:nvSpPr>
        <p:spPr>
          <a:xfrm>
            <a:off x="5618152" y="4734342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B91AF"/>
                </a:solidFill>
                <a:latin typeface="Consolas" panose="020B0609020204030204" pitchFamily="49" charset="0"/>
              </a:rPr>
              <a:t>Day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{ Monday, Friday }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Day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MyMethod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day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Day.Monday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day;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AT" dirty="0" err="1"/>
              <a:t>Ref</a:t>
            </a:r>
            <a:r>
              <a:rPr lang="de-AT" dirty="0"/>
              <a:t> in C# 7 – was kann man mit ‘</a:t>
            </a:r>
            <a:r>
              <a:rPr lang="de-AT" dirty="0" err="1"/>
              <a:t>ref</a:t>
            </a:r>
            <a:r>
              <a:rPr lang="de-AT" dirty="0"/>
              <a:t>’ NICHT zurückgeben? 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>
          <a:xfrm>
            <a:off x="371986" y="1430340"/>
            <a:ext cx="11043920" cy="592565"/>
          </a:xfrm>
        </p:spPr>
        <p:txBody>
          <a:bodyPr>
            <a:normAutofit/>
          </a:bodyPr>
          <a:lstStyle/>
          <a:p>
            <a:r>
              <a:rPr lang="de-AT" dirty="0" err="1"/>
              <a:t>async</a:t>
            </a:r>
            <a:r>
              <a:rPr lang="de-AT" dirty="0"/>
              <a:t> Methoden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251191-BD0E-44A8-BB2B-EE1C7CE81963}"/>
              </a:ext>
            </a:extLst>
          </p:cNvPr>
          <p:cNvCxnSpPr>
            <a:cxnSpLocks/>
          </p:cNvCxnSpPr>
          <p:nvPr/>
        </p:nvCxnSpPr>
        <p:spPr>
          <a:xfrm>
            <a:off x="974704" y="2002179"/>
            <a:ext cx="3103310" cy="2255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E04D0B-E10B-46D9-BD07-831BF2196779}"/>
              </a:ext>
            </a:extLst>
          </p:cNvPr>
          <p:cNvCxnSpPr>
            <a:cxnSpLocks/>
          </p:cNvCxnSpPr>
          <p:nvPr/>
        </p:nvCxnSpPr>
        <p:spPr>
          <a:xfrm flipV="1">
            <a:off x="1177159" y="2040151"/>
            <a:ext cx="2984508" cy="2093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Shape 149">
            <a:extLst>
              <a:ext uri="{FF2B5EF4-FFF2-40B4-BE49-F238E27FC236}">
                <a16:creationId xmlns:a16="http://schemas.microsoft.com/office/drawing/2014/main" id="{63B64B3D-F23C-4481-8720-4A49E08F5ECC}"/>
              </a:ext>
            </a:extLst>
          </p:cNvPr>
          <p:cNvSpPr txBox="1">
            <a:spLocks/>
          </p:cNvSpPr>
          <p:nvPr/>
        </p:nvSpPr>
        <p:spPr>
          <a:xfrm>
            <a:off x="371986" y="4257238"/>
            <a:ext cx="4559546" cy="59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consts</a:t>
            </a:r>
            <a:endParaRPr lang="de-AT" dirty="0"/>
          </a:p>
        </p:txBody>
      </p:sp>
      <p:sp>
        <p:nvSpPr>
          <p:cNvPr id="14" name="Shape 149">
            <a:extLst>
              <a:ext uri="{FF2B5EF4-FFF2-40B4-BE49-F238E27FC236}">
                <a16:creationId xmlns:a16="http://schemas.microsoft.com/office/drawing/2014/main" id="{F7236329-C84D-414E-8152-EA480A36A715}"/>
              </a:ext>
            </a:extLst>
          </p:cNvPr>
          <p:cNvSpPr txBox="1">
            <a:spLocks/>
          </p:cNvSpPr>
          <p:nvPr/>
        </p:nvSpPr>
        <p:spPr>
          <a:xfrm>
            <a:off x="5356286" y="4208725"/>
            <a:ext cx="3309866" cy="59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‚</a:t>
            </a:r>
            <a:r>
              <a:rPr lang="de-AT" dirty="0" err="1"/>
              <a:t>enum</a:t>
            </a:r>
            <a:r>
              <a:rPr lang="de-AT" dirty="0"/>
              <a:t>‘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7E6F03-932A-4383-AF73-93898E42F0B2}"/>
              </a:ext>
            </a:extLst>
          </p:cNvPr>
          <p:cNvCxnSpPr>
            <a:cxnSpLocks/>
          </p:cNvCxnSpPr>
          <p:nvPr/>
        </p:nvCxnSpPr>
        <p:spPr>
          <a:xfrm>
            <a:off x="1272622" y="4907946"/>
            <a:ext cx="2607515" cy="1715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E4A035-46B7-4F61-8719-1520A44349E4}"/>
              </a:ext>
            </a:extLst>
          </p:cNvPr>
          <p:cNvCxnSpPr>
            <a:cxnSpLocks/>
          </p:cNvCxnSpPr>
          <p:nvPr/>
        </p:nvCxnSpPr>
        <p:spPr>
          <a:xfrm flipV="1">
            <a:off x="1101541" y="4887789"/>
            <a:ext cx="2353842" cy="1779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E535A9-AA9A-4EF1-A428-27F40A0B1935}"/>
              </a:ext>
            </a:extLst>
          </p:cNvPr>
          <p:cNvCxnSpPr>
            <a:cxnSpLocks/>
          </p:cNvCxnSpPr>
          <p:nvPr/>
        </p:nvCxnSpPr>
        <p:spPr>
          <a:xfrm>
            <a:off x="6654472" y="4792218"/>
            <a:ext cx="2607515" cy="1715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345438-DB19-4AEE-A7D6-CC1F96DEC1B5}"/>
              </a:ext>
            </a:extLst>
          </p:cNvPr>
          <p:cNvCxnSpPr>
            <a:cxnSpLocks/>
          </p:cNvCxnSpPr>
          <p:nvPr/>
        </p:nvCxnSpPr>
        <p:spPr>
          <a:xfrm flipV="1">
            <a:off x="6483391" y="4772061"/>
            <a:ext cx="2353842" cy="1779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7033EA-94CF-4769-B23E-BAD5AE528463}"/>
              </a:ext>
            </a:extLst>
          </p:cNvPr>
          <p:cNvSpPr/>
          <p:nvPr/>
        </p:nvSpPr>
        <p:spPr>
          <a:xfrm>
            <a:off x="620416" y="4827517"/>
            <a:ext cx="498495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I = 42;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MyMethod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I;</a:t>
            </a: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459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149" grpId="0" build="p"/>
      <p:bldP spid="12" grpId="0"/>
      <p:bldP spid="14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D485-7654-416B-A49F-36273302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Dev </a:t>
            </a:r>
            <a:r>
              <a:rPr lang="en-US" dirty="0" err="1"/>
              <a:t>mit</a:t>
            </a:r>
            <a:r>
              <a:rPr lang="en-US" dirty="0"/>
              <a:t> ‘ref return’ und ‘ref local’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20B01-39BA-4E71-924F-556E5073F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76" y="1089538"/>
            <a:ext cx="9774248" cy="54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4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2392-232C-431D-A79E-BFE45E3B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11" y="8772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AT" sz="4802" dirty="0" err="1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Full</a:t>
            </a:r>
            <a:r>
              <a:rPr lang="de-AT" sz="4802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Framework vs. .NET Core – LINQ - Gleitender Mittelwert Berechnung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43D0E-714B-41AB-9B64-EAC46E0CC375}"/>
              </a:ext>
            </a:extLst>
          </p:cNvPr>
          <p:cNvSpPr/>
          <p:nvPr/>
        </p:nvSpPr>
        <p:spPr>
          <a:xfrm>
            <a:off x="174661" y="1797979"/>
            <a:ext cx="1201733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List&lt;Quote&gt;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CalculateSMALinq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HistoricalValue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&gt; Price, </a:t>
            </a:r>
            <a:r>
              <a:rPr lang="en-US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SMALength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2000" dirty="0">
                <a:solidFill>
                  <a:srgbClr val="000000"/>
                </a:solidFill>
                <a:latin typeface="Consolas" panose="020B0609020204030204" pitchFamily="49" charset="0"/>
              </a:rPr>
              <a:t>	List&lt;</a:t>
            </a:r>
            <a:r>
              <a:rPr lang="fr-F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Quote</a:t>
            </a:r>
            <a:r>
              <a:rPr lang="fr-FR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fr-F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fr-FR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20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fr-F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Quote</a:t>
            </a:r>
            <a:r>
              <a:rPr lang="fr-FR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fr-F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Price.Count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 -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SMALength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+ 1;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firstSmaLengthItems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Price.Skip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).Take(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SMALength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firstAvg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firstSmaLengthItems.Average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(n =&gt;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n.Close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retVal.Add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Quote { Date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firstSmaLengthItems.Last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().Date,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			    Value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firstAvg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retVal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3B1F7-0260-40AA-BDE9-0F2CE893B11C}"/>
              </a:ext>
            </a:extLst>
          </p:cNvPr>
          <p:cNvSpPr txBox="1"/>
          <p:nvPr/>
        </p:nvSpPr>
        <p:spPr>
          <a:xfrm rot="20492455">
            <a:off x="5567753" y="5158888"/>
            <a:ext cx="6770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000" dirty="0"/>
              <a:t>*Es gibt bessere SMA Algorithmen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96793E-FBFC-474D-8E2E-83CA5D23A1AE}"/>
              </a:ext>
            </a:extLst>
          </p:cNvPr>
          <p:cNvSpPr/>
          <p:nvPr/>
        </p:nvSpPr>
        <p:spPr>
          <a:xfrm>
            <a:off x="6400800" y="3611391"/>
            <a:ext cx="3461657" cy="48993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7AD90-404A-475F-A2C1-DBCEEBD7C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6" y="1508858"/>
            <a:ext cx="11789228" cy="534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188336" y="2606283"/>
            <a:ext cx="10949870" cy="2357461"/>
          </a:xfrm>
        </p:spPr>
        <p:txBody>
          <a:bodyPr/>
          <a:lstStyle/>
          <a:p>
            <a:r>
              <a:rPr lang="en-US" dirty="0"/>
              <a:t>Span&lt;T&gt;</a:t>
            </a:r>
            <a:br>
              <a:rPr lang="en-US" dirty="0"/>
            </a:br>
            <a:endParaRPr lang="e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0A4C77-D5B7-44EF-BB9A-3C98D6449A36}"/>
              </a:ext>
            </a:extLst>
          </p:cNvPr>
          <p:cNvCxnSpPr>
            <a:cxnSpLocks/>
          </p:cNvCxnSpPr>
          <p:nvPr/>
        </p:nvCxnSpPr>
        <p:spPr>
          <a:xfrm>
            <a:off x="292100" y="3964699"/>
            <a:ext cx="2832100" cy="0"/>
          </a:xfrm>
          <a:prstGeom prst="line">
            <a:avLst/>
          </a:prstGeom>
          <a:ln>
            <a:gradFill>
              <a:gsLst>
                <a:gs pos="33670">
                  <a:srgbClr val="D4DFF1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868056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Allocation in .NET</a:t>
            </a:r>
            <a:endParaRPr lang="en-US" dirty="0"/>
          </a:p>
        </p:txBody>
      </p:sp>
      <p:sp>
        <p:nvSpPr>
          <p:cNvPr id="213" name="Shape 213"/>
          <p:cNvSpPr txBox="1">
            <a:spLocks noGrp="1"/>
          </p:cNvSpPr>
          <p:nvPr>
            <p:ph sz="quarter" idx="10"/>
          </p:nvPr>
        </p:nvSpPr>
        <p:spPr>
          <a:xfrm>
            <a:off x="538480" y="1549059"/>
            <a:ext cx="11043920" cy="806515"/>
          </a:xfrm>
        </p:spPr>
        <p:txBody>
          <a:bodyPr/>
          <a:lstStyle/>
          <a:p>
            <a:r>
              <a:rPr lang="en-US" dirty="0"/>
              <a:t>Managed memory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7CF71-E5C5-4D0F-B1BE-37C28BC36A25}"/>
              </a:ext>
            </a:extLst>
          </p:cNvPr>
          <p:cNvSpPr/>
          <p:nvPr/>
        </p:nvSpPr>
        <p:spPr>
          <a:xfrm>
            <a:off x="2030235" y="2161749"/>
            <a:ext cx="520366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byte[]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myArray</a:t>
            </a:r>
            <a:r>
              <a:rPr lang="en-US" sz="2300" dirty="0">
                <a:latin typeface="Consolas" panose="020B0609020204030204" pitchFamily="49" charset="0"/>
              </a:rPr>
              <a:t> =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300" dirty="0">
                <a:latin typeface="Consolas" panose="020B0609020204030204" pitchFamily="49" charset="0"/>
              </a:rPr>
              <a:t>[100];</a:t>
            </a:r>
            <a:endParaRPr lang="en-US" sz="23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0D8490-A589-4E40-AB21-9FC7ADE03397}"/>
              </a:ext>
            </a:extLst>
          </p:cNvPr>
          <p:cNvSpPr/>
          <p:nvPr/>
        </p:nvSpPr>
        <p:spPr>
          <a:xfrm>
            <a:off x="2030234" y="3356978"/>
            <a:ext cx="758673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IntPtr</a:t>
            </a:r>
            <a:r>
              <a:rPr lang="de-AT" sz="2300" dirty="0">
                <a:latin typeface="Consolas" panose="020B0609020204030204" pitchFamily="49" charset="0"/>
              </a:rPr>
              <a:t> </a:t>
            </a:r>
            <a:r>
              <a:rPr lang="de-AT" sz="2300" dirty="0" err="1">
                <a:latin typeface="Consolas" panose="020B0609020204030204" pitchFamily="49" charset="0"/>
              </a:rPr>
              <a:t>myArray</a:t>
            </a:r>
            <a:r>
              <a:rPr lang="de-AT" sz="2300" dirty="0">
                <a:latin typeface="Consolas" panose="020B0609020204030204" pitchFamily="49" charset="0"/>
              </a:rPr>
              <a:t> = </a:t>
            </a:r>
            <a:r>
              <a:rPr lang="de-AT" sz="2300" dirty="0" err="1">
                <a:solidFill>
                  <a:srgbClr val="2B91AF"/>
                </a:solidFill>
                <a:latin typeface="Consolas" panose="020B0609020204030204" pitchFamily="49" charset="0"/>
              </a:rPr>
              <a:t>Marshal</a:t>
            </a:r>
            <a:r>
              <a:rPr lang="de-AT" sz="2300" dirty="0" err="1">
                <a:latin typeface="Consolas" panose="020B0609020204030204" pitchFamily="49" charset="0"/>
              </a:rPr>
              <a:t>.AllocHGlobal</a:t>
            </a:r>
            <a:r>
              <a:rPr lang="de-AT" sz="2300" dirty="0">
                <a:latin typeface="Consolas" panose="020B0609020204030204" pitchFamily="49" charset="0"/>
              </a:rPr>
              <a:t>(100);</a:t>
            </a:r>
          </a:p>
          <a:p>
            <a:r>
              <a:rPr lang="de-AT" sz="2300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r>
              <a:rPr lang="de-AT" sz="2300" dirty="0" err="1">
                <a:solidFill>
                  <a:srgbClr val="008000"/>
                </a:solidFill>
                <a:latin typeface="Consolas" panose="020B0609020204030204" pitchFamily="49" charset="0"/>
              </a:rPr>
              <a:t>use</a:t>
            </a:r>
            <a:r>
              <a:rPr lang="de-AT" sz="23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e-AT" sz="2300" dirty="0" err="1">
                <a:solidFill>
                  <a:srgbClr val="008000"/>
                </a:solidFill>
                <a:latin typeface="Consolas" panose="020B0609020204030204" pitchFamily="49" charset="0"/>
              </a:rPr>
              <a:t>myArray</a:t>
            </a:r>
            <a:endParaRPr lang="de-AT" sz="23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de-AT" sz="2300" dirty="0" err="1">
                <a:solidFill>
                  <a:srgbClr val="2B91AF"/>
                </a:solidFill>
                <a:latin typeface="Consolas" panose="020B0609020204030204" pitchFamily="49" charset="0"/>
              </a:rPr>
              <a:t>Marshal</a:t>
            </a:r>
            <a:r>
              <a:rPr lang="de-AT" sz="2300" dirty="0" err="1">
                <a:latin typeface="Consolas" panose="020B0609020204030204" pitchFamily="49" charset="0"/>
              </a:rPr>
              <a:t>.FreeHGlobal</a:t>
            </a:r>
            <a:r>
              <a:rPr lang="de-AT" sz="2300" dirty="0">
                <a:latin typeface="Consolas" panose="020B0609020204030204" pitchFamily="49" charset="0"/>
              </a:rPr>
              <a:t>(</a:t>
            </a:r>
            <a:r>
              <a:rPr lang="de-AT" sz="2300" dirty="0" err="1">
                <a:latin typeface="Consolas" panose="020B0609020204030204" pitchFamily="49" charset="0"/>
              </a:rPr>
              <a:t>myArray</a:t>
            </a:r>
            <a:r>
              <a:rPr lang="de-AT" sz="2300" dirty="0">
                <a:latin typeface="Consolas" panose="020B0609020204030204" pitchFamily="49" charset="0"/>
              </a:rPr>
              <a:t>);</a:t>
            </a:r>
            <a:endParaRPr lang="de-AT" sz="23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9C4DD9-AE47-4AF8-833A-3C0B121D3A78}"/>
              </a:ext>
            </a:extLst>
          </p:cNvPr>
          <p:cNvSpPr/>
          <p:nvPr/>
        </p:nvSpPr>
        <p:spPr>
          <a:xfrm>
            <a:off x="2030235" y="5327094"/>
            <a:ext cx="617508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e-AT" sz="2300" dirty="0">
                <a:latin typeface="Consolas" panose="020B0609020204030204" pitchFamily="49" charset="0"/>
              </a:rPr>
              <a:t>* </a:t>
            </a:r>
            <a:r>
              <a:rPr lang="de-AT" sz="2300" dirty="0" err="1">
                <a:latin typeface="Consolas" panose="020B0609020204030204" pitchFamily="49" charset="0"/>
              </a:rPr>
              <a:t>myArray</a:t>
            </a:r>
            <a:r>
              <a:rPr lang="de-AT" sz="2300" dirty="0">
                <a:latin typeface="Consolas" panose="020B0609020204030204" pitchFamily="49" charset="0"/>
              </a:rPr>
              <a:t> = </a:t>
            </a:r>
            <a:r>
              <a:rPr lang="de-AT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stackalloc</a:t>
            </a:r>
            <a:r>
              <a:rPr lang="de-AT" sz="2300" dirty="0">
                <a:latin typeface="Consolas" panose="020B0609020204030204" pitchFamily="49" charset="0"/>
              </a:rPr>
              <a:t> </a:t>
            </a:r>
            <a:r>
              <a:rPr lang="de-AT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e-AT" sz="2300" dirty="0">
                <a:latin typeface="Consolas" panose="020B0609020204030204" pitchFamily="49" charset="0"/>
              </a:rPr>
              <a:t>[100];</a:t>
            </a:r>
            <a:endParaRPr lang="de-AT" sz="2300" dirty="0"/>
          </a:p>
        </p:txBody>
      </p:sp>
      <p:sp>
        <p:nvSpPr>
          <p:cNvPr id="12" name="Shape 213">
            <a:extLst>
              <a:ext uri="{FF2B5EF4-FFF2-40B4-BE49-F238E27FC236}">
                <a16:creationId xmlns:a16="http://schemas.microsoft.com/office/drawing/2014/main" id="{9C0CD346-D649-4FEC-A563-4EAD00054B1B}"/>
              </a:ext>
            </a:extLst>
          </p:cNvPr>
          <p:cNvSpPr txBox="1">
            <a:spLocks/>
          </p:cNvSpPr>
          <p:nvPr/>
        </p:nvSpPr>
        <p:spPr>
          <a:xfrm>
            <a:off x="538480" y="2816379"/>
            <a:ext cx="11043920" cy="80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Unmanaged memory</a:t>
            </a:r>
          </a:p>
        </p:txBody>
      </p:sp>
      <p:sp>
        <p:nvSpPr>
          <p:cNvPr id="13" name="Shape 213">
            <a:extLst>
              <a:ext uri="{FF2B5EF4-FFF2-40B4-BE49-F238E27FC236}">
                <a16:creationId xmlns:a16="http://schemas.microsoft.com/office/drawing/2014/main" id="{49244F6A-3779-478A-9382-FF5B54B6A390}"/>
              </a:ext>
            </a:extLst>
          </p:cNvPr>
          <p:cNvSpPr txBox="1">
            <a:spLocks/>
          </p:cNvSpPr>
          <p:nvPr/>
        </p:nvSpPr>
        <p:spPr>
          <a:xfrm>
            <a:off x="538480" y="4710471"/>
            <a:ext cx="11043920" cy="80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Stack memory</a:t>
            </a:r>
          </a:p>
        </p:txBody>
      </p:sp>
    </p:spTree>
    <p:extLst>
      <p:ext uri="{BB962C8B-B14F-4D97-AF65-F5344CB8AC3E}">
        <p14:creationId xmlns:p14="http://schemas.microsoft.com/office/powerpoint/2010/main" val="34815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/>
      <p:bldP spid="7" grpId="0"/>
      <p:bldP spid="2" grpId="0"/>
      <p:bldP spid="3" grpId="0"/>
      <p:bldP spid="12" grpId="0" build="p"/>
      <p:bldP spid="1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/>
              <a:t>Accepting handles to different types of memory in an API</a:t>
            </a:r>
            <a:endParaRPr lang="en-US" dirty="0"/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AT" dirty="0"/>
              <a:t>„High Performance“ Bibliotheken nutzen oft sowohl </a:t>
            </a:r>
            <a:r>
              <a:rPr lang="de-AT" dirty="0" err="1"/>
              <a:t>managed</a:t>
            </a:r>
            <a:r>
              <a:rPr lang="de-AT" dirty="0"/>
              <a:t> als auch </a:t>
            </a:r>
            <a:r>
              <a:rPr lang="de-AT" dirty="0" err="1"/>
              <a:t>unmanaged</a:t>
            </a:r>
            <a:r>
              <a:rPr lang="de-AT" dirty="0"/>
              <a:t> (und </a:t>
            </a:r>
            <a:r>
              <a:rPr lang="de-AT" dirty="0" err="1"/>
              <a:t>stack</a:t>
            </a:r>
            <a:r>
              <a:rPr lang="de-AT" dirty="0"/>
              <a:t>) Speicher (z.B.: ASP.NET Core/</a:t>
            </a:r>
            <a:r>
              <a:rPr lang="de-AT" dirty="0" err="1"/>
              <a:t>Kestrel</a:t>
            </a:r>
            <a:r>
              <a:rPr lang="de-AT" dirty="0"/>
              <a:t>)</a:t>
            </a:r>
          </a:p>
          <a:p>
            <a:r>
              <a:rPr lang="de-AT" dirty="0"/>
              <a:t>Es ist aber sehr schwer damit </a:t>
            </a:r>
            <a:r>
              <a:rPr lang="de-AT" dirty="0" err="1"/>
              <a:t>umzugen</a:t>
            </a:r>
            <a:r>
              <a:rPr lang="de-AT" dirty="0"/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51A01A-0C8A-4E7C-BE72-6B07E557C059}"/>
              </a:ext>
            </a:extLst>
          </p:cNvPr>
          <p:cNvSpPr/>
          <p:nvPr/>
        </p:nvSpPr>
        <p:spPr>
          <a:xfrm>
            <a:off x="708862" y="3404765"/>
            <a:ext cx="886165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ProcessByteArray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300" dirty="0">
                <a:latin typeface="Consolas" panose="020B0609020204030204" pitchFamily="49" charset="0"/>
              </a:rPr>
              <a:t>[] array)</a:t>
            </a:r>
          </a:p>
          <a:p>
            <a:r>
              <a:rPr lang="de-AT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AT" sz="2300" dirty="0">
                <a:latin typeface="Consolas" panose="020B0609020204030204" pitchFamily="49" charset="0"/>
              </a:rPr>
              <a:t> </a:t>
            </a:r>
            <a:r>
              <a:rPr lang="de-AT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AT" sz="2300" dirty="0">
                <a:latin typeface="Consolas" panose="020B0609020204030204" pitchFamily="49" charset="0"/>
              </a:rPr>
              <a:t> </a:t>
            </a:r>
            <a:r>
              <a:rPr lang="de-AT" sz="2300" dirty="0" err="1">
                <a:latin typeface="Consolas" panose="020B0609020204030204" pitchFamily="49" charset="0"/>
              </a:rPr>
              <a:t>ProcessByteArray</a:t>
            </a:r>
            <a:r>
              <a:rPr lang="de-AT" sz="2300" dirty="0">
                <a:latin typeface="Consolas" panose="020B0609020204030204" pitchFamily="49" charset="0"/>
              </a:rPr>
              <a:t>(</a:t>
            </a:r>
            <a:r>
              <a:rPr lang="de-AT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AT" sz="2300" dirty="0">
                <a:latin typeface="Consolas" panose="020B0609020204030204" pitchFamily="49" charset="0"/>
              </a:rPr>
              <a:t>* </a:t>
            </a:r>
            <a:r>
              <a:rPr lang="de-AT" sz="2300" dirty="0" err="1">
                <a:latin typeface="Consolas" panose="020B0609020204030204" pitchFamily="49" charset="0"/>
              </a:rPr>
              <a:t>array</a:t>
            </a:r>
            <a:r>
              <a:rPr lang="de-AT" sz="2300" dirty="0">
                <a:latin typeface="Consolas" panose="020B0609020204030204" pitchFamily="49" charset="0"/>
              </a:rPr>
              <a:t>)</a:t>
            </a:r>
          </a:p>
          <a:p>
            <a:endParaRPr lang="de-AT" sz="23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FD2176-7EB3-4E17-B77C-77149F973D31}"/>
              </a:ext>
            </a:extLst>
          </p:cNvPr>
          <p:cNvSpPr/>
          <p:nvPr/>
        </p:nvSpPr>
        <p:spPr>
          <a:xfrm>
            <a:off x="697490" y="4558927"/>
            <a:ext cx="1079702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ProcessByteArray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300" dirty="0">
                <a:latin typeface="Consolas" panose="020B0609020204030204" pitchFamily="49" charset="0"/>
              </a:rPr>
              <a:t>[] array, </a:t>
            </a:r>
            <a:r>
              <a:rPr 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latin typeface="Consolas" panose="020B0609020204030204" pitchFamily="49" charset="0"/>
              </a:rPr>
              <a:t> offset)</a:t>
            </a:r>
          </a:p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ProcessByteArray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de-AT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AT" sz="2300" dirty="0">
                <a:latin typeface="Consolas" panose="020B0609020204030204" pitchFamily="49" charset="0"/>
              </a:rPr>
              <a:t>*</a:t>
            </a:r>
            <a:r>
              <a:rPr lang="en-US" sz="2300" dirty="0">
                <a:latin typeface="Consolas" panose="020B0609020204030204" pitchFamily="49" charset="0"/>
              </a:rPr>
              <a:t> array, </a:t>
            </a:r>
            <a:r>
              <a:rPr 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latin typeface="Consolas" panose="020B0609020204030204" pitchFamily="49" charset="0"/>
              </a:rPr>
              <a:t> offset)</a:t>
            </a:r>
            <a:endParaRPr lang="de-AT" sz="2300" dirty="0"/>
          </a:p>
        </p:txBody>
      </p:sp>
    </p:spTree>
    <p:extLst>
      <p:ext uri="{BB962C8B-B14F-4D97-AF65-F5344CB8AC3E}">
        <p14:creationId xmlns:p14="http://schemas.microsoft.com/office/powerpoint/2010/main" val="16585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Span&lt;T&gt;</a:t>
            </a:r>
            <a:endParaRPr lang="en-US" dirty="0"/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>
          <a:xfrm>
            <a:off x="538480" y="1549059"/>
            <a:ext cx="11043920" cy="2685011"/>
          </a:xfrm>
        </p:spPr>
        <p:txBody>
          <a:bodyPr/>
          <a:lstStyle/>
          <a:p>
            <a:r>
              <a:rPr lang="de-AT" dirty="0"/>
              <a:t>Stellt zusammenhängende Bereiche beliebigen Speichers dar</a:t>
            </a:r>
          </a:p>
          <a:p>
            <a:r>
              <a:rPr lang="de-AT" dirty="0"/>
              <a:t>Eine Abstraktion über alle Arten von Speicher, die wir in .NET allokieren können</a:t>
            </a:r>
          </a:p>
          <a:p>
            <a:r>
              <a:rPr lang="en-US" dirty="0"/>
              <a:t>.NET Standard 1.0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7D0DB0-5376-4ADC-A02F-84DAE2E23AEB}"/>
              </a:ext>
            </a:extLst>
          </p:cNvPr>
          <p:cNvSpPr/>
          <p:nvPr/>
        </p:nvSpPr>
        <p:spPr>
          <a:xfrm>
            <a:off x="1140214" y="4224911"/>
            <a:ext cx="938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ProcessByteArray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Span</a:t>
            </a:r>
            <a:r>
              <a:rPr lang="en-US" sz="2800" dirty="0"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800" dirty="0">
                <a:latin typeface="Consolas" panose="020B0609020204030204" pitchFamily="49" charset="0"/>
              </a:rPr>
              <a:t>&gt; array)</a:t>
            </a:r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67049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292087" y="-28955"/>
            <a:ext cx="9293088" cy="239446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Span&lt;T&gt; - wrapping memory from the managed heap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A62D91-17F3-41D2-8AC8-0779A873B117}"/>
              </a:ext>
            </a:extLst>
          </p:cNvPr>
          <p:cNvSpPr/>
          <p:nvPr/>
        </p:nvSpPr>
        <p:spPr>
          <a:xfrm>
            <a:off x="1292088" y="3124068"/>
            <a:ext cx="91237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300" dirty="0">
                <a:latin typeface="Consolas" panose="020B0609020204030204" pitchFamily="49" charset="0"/>
              </a:rPr>
              <a:t>[] </a:t>
            </a:r>
            <a:r>
              <a:rPr lang="en-US" sz="2300" dirty="0" err="1">
                <a:latin typeface="Consolas" panose="020B0609020204030204" pitchFamily="49" charset="0"/>
              </a:rPr>
              <a:t>myArray</a:t>
            </a:r>
            <a:r>
              <a:rPr lang="en-US" sz="2300" dirty="0">
                <a:latin typeface="Consolas" panose="020B0609020204030204" pitchFamily="49" charset="0"/>
              </a:rPr>
              <a:t> =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300" dirty="0">
                <a:latin typeface="Consolas" panose="020B0609020204030204" pitchFamily="49" charset="0"/>
              </a:rPr>
              <a:t>[100];</a:t>
            </a:r>
          </a:p>
          <a:p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2B91AF"/>
                </a:solidFill>
                <a:latin typeface="Consolas" panose="020B0609020204030204" pitchFamily="49" charset="0"/>
              </a:rPr>
              <a:t>Span</a:t>
            </a:r>
            <a:r>
              <a:rPr lang="en-US" sz="2300" dirty="0">
                <a:latin typeface="Consolas" panose="020B0609020204030204" pitchFamily="49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myArraySpan</a:t>
            </a:r>
            <a:r>
              <a:rPr lang="en-US" sz="2300" dirty="0">
                <a:latin typeface="Consolas" panose="020B0609020204030204" pitchFamily="49" charset="0"/>
              </a:rPr>
              <a:t> =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2B91AF"/>
                </a:solidFill>
                <a:latin typeface="Consolas" panose="020B0609020204030204" pitchFamily="49" charset="0"/>
              </a:rPr>
              <a:t>Span</a:t>
            </a:r>
            <a:r>
              <a:rPr lang="en-US" sz="2300" dirty="0">
                <a:latin typeface="Consolas" panose="020B0609020204030204" pitchFamily="49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300" dirty="0">
                <a:latin typeface="Consolas" panose="020B0609020204030204" pitchFamily="49" charset="0"/>
              </a:rPr>
              <a:t>&gt;(</a:t>
            </a:r>
            <a:r>
              <a:rPr lang="en-US" sz="2300" dirty="0" err="1">
                <a:latin typeface="Consolas" panose="020B0609020204030204" pitchFamily="49" charset="0"/>
              </a:rPr>
              <a:t>myArray</a:t>
            </a:r>
            <a:r>
              <a:rPr lang="en-US" sz="23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ProcessByteArray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myArraySpan</a:t>
            </a:r>
            <a:r>
              <a:rPr lang="en-US" sz="2300" dirty="0">
                <a:latin typeface="Consolas" panose="020B0609020204030204" pitchFamily="49" charset="0"/>
              </a:rPr>
              <a:t>);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398835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411356" y="-28955"/>
            <a:ext cx="8408505" cy="2225503"/>
          </a:xfrm>
        </p:spPr>
        <p:txBody>
          <a:bodyPr/>
          <a:lstStyle/>
          <a:p>
            <a:pPr lvl="0"/>
            <a:r>
              <a:rPr lang="en-US" dirty="0"/>
              <a:t>Span&lt;T&gt; - wrapping unmanaged memory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014BB-0CE8-4E87-B1D7-521226511319}"/>
              </a:ext>
            </a:extLst>
          </p:cNvPr>
          <p:cNvSpPr/>
          <p:nvPr/>
        </p:nvSpPr>
        <p:spPr>
          <a:xfrm>
            <a:off x="1240222" y="2666669"/>
            <a:ext cx="10656892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err="1">
                <a:solidFill>
                  <a:srgbClr val="2B91AF"/>
                </a:solidFill>
                <a:latin typeface="Consolas" panose="020B0609020204030204" pitchFamily="49" charset="0"/>
              </a:rPr>
              <a:t>IntPtr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</a:rPr>
              <a:t>myArray</a:t>
            </a:r>
            <a:r>
              <a:rPr lang="en-US" sz="2300" dirty="0">
                <a:latin typeface="Consolas" panose="020B0609020204030204" pitchFamily="49" charset="0"/>
              </a:rPr>
              <a:t> = </a:t>
            </a:r>
            <a:r>
              <a:rPr lang="en-US" sz="2300" dirty="0" err="1">
                <a:solidFill>
                  <a:srgbClr val="2B91AF"/>
                </a:solidFill>
                <a:latin typeface="Consolas" panose="020B0609020204030204" pitchFamily="49" charset="0"/>
              </a:rPr>
              <a:t>Marshal</a:t>
            </a:r>
            <a:r>
              <a:rPr lang="en-US" sz="2300" dirty="0" err="1">
                <a:latin typeface="Consolas" panose="020B0609020204030204" pitchFamily="49" charset="0"/>
              </a:rPr>
              <a:t>.AllocHGlobal</a:t>
            </a:r>
            <a:r>
              <a:rPr lang="en-US" sz="2300" dirty="0">
                <a:latin typeface="Consolas" panose="020B0609020204030204" pitchFamily="49" charset="0"/>
              </a:rPr>
              <a:t>(100);</a:t>
            </a:r>
          </a:p>
          <a:p>
            <a:r>
              <a:rPr lang="en-US" sz="2300" dirty="0">
                <a:solidFill>
                  <a:srgbClr val="2B91AF"/>
                </a:solidFill>
                <a:latin typeface="Consolas" panose="020B0609020204030204" pitchFamily="49" charset="0"/>
              </a:rPr>
              <a:t>Span</a:t>
            </a:r>
            <a:r>
              <a:rPr lang="en-US" sz="2300" dirty="0">
                <a:latin typeface="Consolas" panose="020B0609020204030204" pitchFamily="49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300" dirty="0">
                <a:latin typeface="Consolas" panose="020B0609020204030204" pitchFamily="49" charset="0"/>
              </a:rPr>
              <a:t>&gt; </a:t>
            </a:r>
            <a:r>
              <a:rPr lang="en-US" sz="2300" dirty="0" err="1">
                <a:latin typeface="Consolas" panose="020B0609020204030204" pitchFamily="49" charset="0"/>
              </a:rPr>
              <a:t>nativeSpan</a:t>
            </a:r>
            <a:r>
              <a:rPr lang="en-US" sz="23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</a:p>
          <a:p>
            <a:r>
              <a:rPr lang="en-US" sz="23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300" dirty="0">
                <a:latin typeface="Consolas" panose="020B0609020204030204" pitchFamily="49" charset="0"/>
              </a:rPr>
              <a:t>     </a:t>
            </a:r>
            <a:r>
              <a:rPr lang="en-US" sz="2300" dirty="0" err="1">
                <a:latin typeface="Consolas" panose="020B0609020204030204" pitchFamily="49" charset="0"/>
              </a:rPr>
              <a:t>nativeSpan</a:t>
            </a:r>
            <a:r>
              <a:rPr lang="en-US" sz="2300" dirty="0">
                <a:latin typeface="Consolas" panose="020B0609020204030204" pitchFamily="49" charset="0"/>
              </a:rPr>
              <a:t> =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300" dirty="0"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2B91AF"/>
                </a:solidFill>
                <a:latin typeface="Consolas" panose="020B0609020204030204" pitchFamily="49" charset="0"/>
              </a:rPr>
              <a:t>Span</a:t>
            </a:r>
            <a:r>
              <a:rPr lang="en-US" sz="2300" dirty="0">
                <a:latin typeface="Consolas" panose="020B0609020204030204" pitchFamily="49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300" dirty="0">
                <a:latin typeface="Consolas" panose="020B0609020204030204" pitchFamily="49" charset="0"/>
              </a:rPr>
              <a:t>&gt;(</a:t>
            </a:r>
            <a:r>
              <a:rPr lang="en-US" sz="2300" dirty="0" err="1">
                <a:latin typeface="Consolas" panose="020B0609020204030204" pitchFamily="49" charset="0"/>
              </a:rPr>
              <a:t>myArray.ToPointer</a:t>
            </a:r>
            <a:r>
              <a:rPr lang="en-US" sz="2300" dirty="0">
                <a:latin typeface="Consolas" panose="020B0609020204030204" pitchFamily="49" charset="0"/>
              </a:rPr>
              <a:t>(), 100);</a:t>
            </a:r>
          </a:p>
          <a:p>
            <a:r>
              <a:rPr lang="en-US" sz="2300" dirty="0">
                <a:latin typeface="Consolas" panose="020B0609020204030204" pitchFamily="49" charset="0"/>
              </a:rPr>
              <a:t>}          </a:t>
            </a:r>
          </a:p>
          <a:p>
            <a:r>
              <a:rPr lang="en-US" sz="2300" dirty="0" err="1">
                <a:latin typeface="Consolas" panose="020B0609020204030204" pitchFamily="49" charset="0"/>
              </a:rPr>
              <a:t>ProcessByteArray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nativeSpan</a:t>
            </a:r>
            <a:r>
              <a:rPr lang="en-US" sz="2300" dirty="0">
                <a:latin typeface="Consolas" panose="020B0609020204030204" pitchFamily="49" charset="0"/>
              </a:rPr>
              <a:t>);</a:t>
            </a:r>
          </a:p>
          <a:p>
            <a:endParaRPr lang="en-US" sz="23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US" sz="2300" dirty="0" err="1">
                <a:solidFill>
                  <a:srgbClr val="2B91AF"/>
                </a:solidFill>
                <a:latin typeface="Consolas" panose="020B0609020204030204" pitchFamily="49" charset="0"/>
              </a:rPr>
              <a:t>Marshal</a:t>
            </a:r>
            <a:r>
              <a:rPr lang="en-US" sz="2300" dirty="0" err="1">
                <a:latin typeface="Consolas" panose="020B0609020204030204" pitchFamily="49" charset="0"/>
              </a:rPr>
              <a:t>.FreeHGlobal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myArray</a:t>
            </a:r>
            <a:r>
              <a:rPr lang="en-US" sz="2300" dirty="0">
                <a:latin typeface="Consolas" panose="020B0609020204030204" pitchFamily="49" charset="0"/>
              </a:rPr>
              <a:t>);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85614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Span&lt;T&gt; - wrapping stack memory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B7D4A8-FDE9-4B9E-9D7C-846D444CFB6B}"/>
              </a:ext>
            </a:extLst>
          </p:cNvPr>
          <p:cNvSpPr/>
          <p:nvPr/>
        </p:nvSpPr>
        <p:spPr>
          <a:xfrm>
            <a:off x="2030235" y="2310915"/>
            <a:ext cx="828240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2B91AF"/>
                </a:solidFill>
                <a:latin typeface="Consolas" panose="020B0609020204030204" pitchFamily="49" charset="0"/>
              </a:rPr>
              <a:t>Span</a:t>
            </a:r>
            <a:r>
              <a:rPr lang="en-US" sz="2500" dirty="0">
                <a:latin typeface="Consolas" panose="020B0609020204030204" pitchFamily="49" charset="0"/>
              </a:rPr>
              <a:t>&lt;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500" dirty="0">
                <a:latin typeface="Consolas" panose="020B0609020204030204" pitchFamily="49" charset="0"/>
              </a:rPr>
              <a:t>&gt; </a:t>
            </a:r>
            <a:r>
              <a:rPr lang="en-US" sz="2500" dirty="0" err="1">
                <a:latin typeface="Consolas" panose="020B0609020204030204" pitchFamily="49" charset="0"/>
              </a:rPr>
              <a:t>stackSpan</a:t>
            </a:r>
            <a:r>
              <a:rPr lang="en-US" sz="25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unsafe</a:t>
            </a:r>
          </a:p>
          <a:p>
            <a:r>
              <a:rPr lang="en-US" sz="25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500" dirty="0">
                <a:latin typeface="Consolas" panose="020B0609020204030204" pitchFamily="49" charset="0"/>
              </a:rPr>
              <a:t>   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500" dirty="0">
                <a:latin typeface="Consolas" panose="020B0609020204030204" pitchFamily="49" charset="0"/>
              </a:rPr>
              <a:t>* </a:t>
            </a:r>
            <a:r>
              <a:rPr lang="en-US" sz="2500" dirty="0" err="1">
                <a:latin typeface="Consolas" panose="020B0609020204030204" pitchFamily="49" charset="0"/>
              </a:rPr>
              <a:t>myArray</a:t>
            </a:r>
            <a:r>
              <a:rPr lang="en-US" sz="2500" dirty="0">
                <a:latin typeface="Consolas" panose="020B0609020204030204" pitchFamily="49" charset="0"/>
              </a:rPr>
              <a:t> = </a:t>
            </a:r>
            <a:r>
              <a:rPr 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stackalloc</a:t>
            </a:r>
            <a:r>
              <a:rPr lang="en-US" sz="2500" dirty="0"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500" dirty="0">
                <a:latin typeface="Consolas" panose="020B0609020204030204" pitchFamily="49" charset="0"/>
              </a:rPr>
              <a:t>[100];</a:t>
            </a:r>
          </a:p>
          <a:p>
            <a:r>
              <a:rPr lang="en-US" sz="2500" dirty="0">
                <a:latin typeface="Consolas" panose="020B0609020204030204" pitchFamily="49" charset="0"/>
              </a:rPr>
              <a:t>    </a:t>
            </a:r>
            <a:r>
              <a:rPr lang="en-US" sz="2500" dirty="0" err="1">
                <a:latin typeface="Consolas" panose="020B0609020204030204" pitchFamily="49" charset="0"/>
              </a:rPr>
              <a:t>stackSpan</a:t>
            </a:r>
            <a:r>
              <a:rPr lang="en-US" sz="2500" dirty="0">
                <a:latin typeface="Consolas" panose="020B0609020204030204" pitchFamily="49" charset="0"/>
              </a:rPr>
              <a:t> =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500" dirty="0"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2B91AF"/>
                </a:solidFill>
                <a:latin typeface="Consolas" panose="020B0609020204030204" pitchFamily="49" charset="0"/>
              </a:rPr>
              <a:t>Span</a:t>
            </a:r>
            <a:r>
              <a:rPr lang="en-US" sz="2500" dirty="0">
                <a:latin typeface="Consolas" panose="020B0609020204030204" pitchFamily="49" charset="0"/>
              </a:rPr>
              <a:t>&lt;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500" dirty="0">
                <a:latin typeface="Consolas" panose="020B0609020204030204" pitchFamily="49" charset="0"/>
              </a:rPr>
              <a:t>&gt;(</a:t>
            </a:r>
            <a:r>
              <a:rPr lang="en-US" sz="2500" dirty="0" err="1">
                <a:latin typeface="Consolas" panose="020B0609020204030204" pitchFamily="49" charset="0"/>
              </a:rPr>
              <a:t>myArray</a:t>
            </a:r>
            <a:r>
              <a:rPr lang="en-US" sz="2500" dirty="0">
                <a:latin typeface="Consolas" panose="020B0609020204030204" pitchFamily="49" charset="0"/>
              </a:rPr>
              <a:t>, 100);</a:t>
            </a:r>
          </a:p>
          <a:p>
            <a:r>
              <a:rPr lang="en-US" sz="2500" dirty="0">
                <a:latin typeface="Consolas" panose="020B0609020204030204" pitchFamily="49" charset="0"/>
              </a:rPr>
              <a:t>}</a:t>
            </a:r>
          </a:p>
          <a:p>
            <a:r>
              <a:rPr lang="en-US" sz="2500" dirty="0" err="1">
                <a:latin typeface="Consolas" panose="020B0609020204030204" pitchFamily="49" charset="0"/>
              </a:rPr>
              <a:t>ProcessByteArray</a:t>
            </a:r>
            <a:r>
              <a:rPr lang="en-US" sz="2500" dirty="0">
                <a:latin typeface="Consolas" panose="020B0609020204030204" pitchFamily="49" charset="0"/>
              </a:rPr>
              <a:t>(</a:t>
            </a:r>
            <a:r>
              <a:rPr lang="en-US" sz="2500" dirty="0" err="1">
                <a:latin typeface="Consolas" panose="020B0609020204030204" pitchFamily="49" charset="0"/>
              </a:rPr>
              <a:t>stackSpan</a:t>
            </a:r>
            <a:r>
              <a:rPr lang="en-US" sz="2500" dirty="0">
                <a:latin typeface="Consolas" panose="020B0609020204030204" pitchFamily="49" charset="0"/>
              </a:rPr>
              <a:t>);</a:t>
            </a:r>
            <a:endParaRPr lang="en-US" sz="2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B01F9D-0D93-485F-BA28-34DA9B03D85B}"/>
              </a:ext>
            </a:extLst>
          </p:cNvPr>
          <p:cNvSpPr/>
          <p:nvPr/>
        </p:nvSpPr>
        <p:spPr>
          <a:xfrm>
            <a:off x="2030235" y="3117180"/>
            <a:ext cx="85029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2B91AF"/>
                </a:solidFill>
                <a:latin typeface="Consolas" panose="020B0609020204030204" pitchFamily="49" charset="0"/>
              </a:rPr>
              <a:t>Span</a:t>
            </a:r>
            <a:r>
              <a:rPr lang="sv-SE" sz="2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sv-SE" sz="26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sv-SE" sz="2600" dirty="0">
                <a:solidFill>
                  <a:srgbClr val="000000"/>
                </a:solidFill>
                <a:latin typeface="Consolas" panose="020B0609020204030204" pitchFamily="49" charset="0"/>
              </a:rPr>
              <a:t>&gt; stackSpan = </a:t>
            </a:r>
            <a:r>
              <a:rPr lang="sv-SE" sz="2600" dirty="0">
                <a:solidFill>
                  <a:srgbClr val="0000FF"/>
                </a:solidFill>
                <a:latin typeface="Consolas" panose="020B0609020204030204" pitchFamily="49" charset="0"/>
              </a:rPr>
              <a:t>stackalloc</a:t>
            </a:r>
            <a:r>
              <a:rPr lang="sv-SE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26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sv-SE" sz="2600" dirty="0">
                <a:solidFill>
                  <a:srgbClr val="000000"/>
                </a:solidFill>
                <a:latin typeface="Consolas" panose="020B0609020204030204" pitchFamily="49" charset="0"/>
              </a:rPr>
              <a:t>[100];</a:t>
            </a:r>
          </a:p>
          <a:p>
            <a:r>
              <a:rPr 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ProcessByteArray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stackSpan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02CB4-AEB0-4F7C-BC98-C6FDC4F2A1D0}"/>
              </a:ext>
            </a:extLst>
          </p:cNvPr>
          <p:cNvSpPr txBox="1"/>
          <p:nvPr/>
        </p:nvSpPr>
        <p:spPr>
          <a:xfrm>
            <a:off x="2030235" y="1581076"/>
            <a:ext cx="4784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Seit</a:t>
            </a:r>
            <a:r>
              <a:rPr lang="en-US" sz="3200" dirty="0"/>
              <a:t> C# 7.2:</a:t>
            </a:r>
          </a:p>
        </p:txBody>
      </p:sp>
    </p:spTree>
    <p:extLst>
      <p:ext uri="{BB962C8B-B14F-4D97-AF65-F5344CB8AC3E}">
        <p14:creationId xmlns:p14="http://schemas.microsoft.com/office/powerpoint/2010/main" val="195311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Span&lt;T&gt;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4F7EC7-CE26-4362-8D05-8F8AF0956338}"/>
              </a:ext>
            </a:extLst>
          </p:cNvPr>
          <p:cNvSpPr/>
          <p:nvPr/>
        </p:nvSpPr>
        <p:spPr>
          <a:xfrm>
            <a:off x="6045178" y="4038865"/>
            <a:ext cx="3710010" cy="559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481856-034C-40E2-B23E-E5A45933E48E}"/>
              </a:ext>
            </a:extLst>
          </p:cNvPr>
          <p:cNvSpPr/>
          <p:nvPr/>
        </p:nvSpPr>
        <p:spPr>
          <a:xfrm>
            <a:off x="1623659" y="2921680"/>
            <a:ext cx="2134526" cy="177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E34FF8-9AF5-4787-9A6A-06A15DCD5379}"/>
              </a:ext>
            </a:extLst>
          </p:cNvPr>
          <p:cNvCxnSpPr>
            <a:cxnSpLocks/>
          </p:cNvCxnSpPr>
          <p:nvPr/>
        </p:nvCxnSpPr>
        <p:spPr>
          <a:xfrm>
            <a:off x="6756687" y="4038865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F59BFA-FC3F-4E7C-9360-C09FDCD3A7E9}"/>
              </a:ext>
            </a:extLst>
          </p:cNvPr>
          <p:cNvCxnSpPr>
            <a:cxnSpLocks/>
          </p:cNvCxnSpPr>
          <p:nvPr/>
        </p:nvCxnSpPr>
        <p:spPr>
          <a:xfrm>
            <a:off x="7417374" y="4038865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6E9BE-4A50-4F11-A433-E18EB7C932EA}"/>
              </a:ext>
            </a:extLst>
          </p:cNvPr>
          <p:cNvCxnSpPr>
            <a:cxnSpLocks/>
          </p:cNvCxnSpPr>
          <p:nvPr/>
        </p:nvCxnSpPr>
        <p:spPr>
          <a:xfrm>
            <a:off x="8078060" y="4038865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7CAF59-9F02-4446-862F-13BB045286F9}"/>
              </a:ext>
            </a:extLst>
          </p:cNvPr>
          <p:cNvCxnSpPr>
            <a:cxnSpLocks/>
          </p:cNvCxnSpPr>
          <p:nvPr/>
        </p:nvCxnSpPr>
        <p:spPr>
          <a:xfrm>
            <a:off x="8687925" y="4038865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5C6CB4-87DE-4525-9E9D-399D893E1691}"/>
              </a:ext>
            </a:extLst>
          </p:cNvPr>
          <p:cNvCxnSpPr>
            <a:cxnSpLocks/>
          </p:cNvCxnSpPr>
          <p:nvPr/>
        </p:nvCxnSpPr>
        <p:spPr>
          <a:xfrm>
            <a:off x="9297790" y="4038865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4D3383-A50F-4D40-9479-C6D26F08B727}"/>
              </a:ext>
            </a:extLst>
          </p:cNvPr>
          <p:cNvCxnSpPr>
            <a:cxnSpLocks/>
          </p:cNvCxnSpPr>
          <p:nvPr/>
        </p:nvCxnSpPr>
        <p:spPr>
          <a:xfrm>
            <a:off x="1623659" y="3530644"/>
            <a:ext cx="2134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DC31C7-9070-4324-9EF6-D88204435D62}"/>
              </a:ext>
            </a:extLst>
          </p:cNvPr>
          <p:cNvCxnSpPr>
            <a:cxnSpLocks/>
          </p:cNvCxnSpPr>
          <p:nvPr/>
        </p:nvCxnSpPr>
        <p:spPr>
          <a:xfrm>
            <a:off x="1623659" y="4072852"/>
            <a:ext cx="2134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20B812-64B0-4EA2-835C-9C985A458A59}"/>
              </a:ext>
            </a:extLst>
          </p:cNvPr>
          <p:cNvSpPr txBox="1"/>
          <p:nvPr/>
        </p:nvSpPr>
        <p:spPr>
          <a:xfrm>
            <a:off x="6045178" y="3174890"/>
            <a:ext cx="45231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Arbitrary memory (can be </a:t>
            </a:r>
            <a:r>
              <a:rPr lang="en-US" sz="1900" dirty="0" err="1">
                <a:latin typeface="Segoe UI" panose="020B0502040204020203" pitchFamily="34" charset="0"/>
                <a:cs typeface="Segoe UI" panose="020B0502040204020203" pitchFamily="34" charset="0"/>
              </a:rPr>
              <a:t>managed,unmanaged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, stack allocated)</a:t>
            </a:r>
            <a:endParaRPr lang="de-AT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802FB5-AA15-4804-87BC-AC951AAFF3B7}"/>
              </a:ext>
            </a:extLst>
          </p:cNvPr>
          <p:cNvSpPr txBox="1"/>
          <p:nvPr/>
        </p:nvSpPr>
        <p:spPr>
          <a:xfrm>
            <a:off x="1623659" y="2494080"/>
            <a:ext cx="14738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Span&lt;T&gt;</a:t>
            </a:r>
            <a:endParaRPr lang="de-AT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175F61-3DC3-4CA2-BCFD-0A3DFF6B88DA}"/>
              </a:ext>
            </a:extLst>
          </p:cNvPr>
          <p:cNvSpPr txBox="1"/>
          <p:nvPr/>
        </p:nvSpPr>
        <p:spPr>
          <a:xfrm>
            <a:off x="1826947" y="3103945"/>
            <a:ext cx="19312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endParaRPr lang="de-AT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B2C22B-615C-479E-A93C-3BBAB81B4994}"/>
              </a:ext>
            </a:extLst>
          </p:cNvPr>
          <p:cNvSpPr txBox="1"/>
          <p:nvPr/>
        </p:nvSpPr>
        <p:spPr>
          <a:xfrm>
            <a:off x="1826947" y="3669555"/>
            <a:ext cx="19312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Offset</a:t>
            </a:r>
            <a:endParaRPr lang="de-AT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4DEDC9-09F2-475E-A694-3D903152F173}"/>
              </a:ext>
            </a:extLst>
          </p:cNvPr>
          <p:cNvSpPr txBox="1"/>
          <p:nvPr/>
        </p:nvSpPr>
        <p:spPr>
          <a:xfrm>
            <a:off x="1803971" y="4274809"/>
            <a:ext cx="19312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endParaRPr lang="de-AT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771280-CEAB-489D-973D-D578B09D97D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758185" y="3296306"/>
            <a:ext cx="2083705" cy="77654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036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844" tIns="121844" rIns="121844" bIns="121844" rtlCol="0" anchor="ctr" anchorCtr="0">
            <a:noAutofit/>
          </a:bodyPr>
          <a:lstStyle/>
          <a:p>
            <a:pPr lvl="0"/>
            <a:r>
              <a:rPr lang="en-US" sz="3800" dirty="0"/>
              <a:t>Span&lt;T&gt; API 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sz="quarter" idx="10"/>
          </p:nvPr>
        </p:nvSpPr>
        <p:spPr>
          <a:xfrm>
            <a:off x="485928" y="1296608"/>
            <a:ext cx="11043920" cy="5366951"/>
          </a:xfrm>
          <a:prstGeom prst="rect">
            <a:avLst/>
          </a:prstGeom>
        </p:spPr>
        <p:txBody>
          <a:bodyPr vert="horz" lIns="121844" tIns="121844" rIns="121844" bIns="121844" rtlCol="0" anchor="t" anchorCtr="0">
            <a:noAutofit/>
          </a:bodyPr>
          <a:lstStyle/>
          <a:p>
            <a:r>
              <a:rPr lang="en-US" sz="2668" dirty="0">
                <a:solidFill>
                  <a:srgbClr val="434343"/>
                </a:solidFill>
              </a:rPr>
              <a:t>Span </a:t>
            </a:r>
            <a:r>
              <a:rPr lang="en-US" sz="2668" dirty="0" err="1">
                <a:solidFill>
                  <a:srgbClr val="434343"/>
                </a:solidFill>
              </a:rPr>
              <a:t>erstellen</a:t>
            </a:r>
            <a:r>
              <a:rPr lang="en-US" sz="2668" dirty="0">
                <a:solidFill>
                  <a:srgbClr val="434343"/>
                </a:solidFill>
              </a:rPr>
              <a:t>:</a:t>
            </a:r>
            <a:endParaRPr lang="de-AT" sz="2668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de-AT" sz="1868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de-AT" sz="21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de-AT" sz="2100" dirty="0">
                <a:latin typeface="Consolas" panose="020B0609020204030204" pitchFamily="49" charset="0"/>
              </a:rPr>
              <a:t> Span(</a:t>
            </a:r>
            <a:r>
              <a:rPr lang="de-AT" sz="21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de-AT" sz="2100" dirty="0">
                <a:latin typeface="Consolas" panose="020B0609020204030204" pitchFamily="49" charset="0"/>
              </a:rPr>
              <a:t>[] </a:t>
            </a:r>
            <a:r>
              <a:rPr lang="de-AT" sz="2100" dirty="0" err="1">
                <a:latin typeface="Consolas" panose="020B0609020204030204" pitchFamily="49" charset="0"/>
              </a:rPr>
              <a:t>array</a:t>
            </a:r>
            <a:r>
              <a:rPr lang="de-AT" sz="21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sz="2100" dirty="0">
                <a:latin typeface="Consolas" panose="020B0609020204030204" pitchFamily="49" charset="0"/>
              </a:rPr>
              <a:t> Span(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100" dirty="0">
                <a:latin typeface="Consolas" panose="020B0609020204030204" pitchFamily="49" charset="0"/>
              </a:rPr>
              <a:t>* pointer, </a:t>
            </a:r>
            <a:r>
              <a:rPr lang="en-US" sz="2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100" dirty="0">
                <a:latin typeface="Consolas" panose="020B0609020204030204" pitchFamily="49" charset="0"/>
              </a:rPr>
              <a:t> length);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sz="2100" dirty="0">
                <a:latin typeface="Consolas" panose="020B0609020204030204" pitchFamily="49" charset="0"/>
              </a:rPr>
              <a:t> Span(</a:t>
            </a:r>
            <a:r>
              <a:rPr lang="en-US" sz="21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2100" dirty="0">
                <a:latin typeface="Consolas" panose="020B0609020204030204" pitchFamily="49" charset="0"/>
              </a:rPr>
              <a:t>[] array, </a:t>
            </a:r>
            <a:r>
              <a:rPr lang="en-US" sz="2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100" dirty="0">
                <a:latin typeface="Consolas" panose="020B0609020204030204" pitchFamily="49" charset="0"/>
              </a:rPr>
              <a:t> start, </a:t>
            </a:r>
            <a:r>
              <a:rPr lang="en-US" sz="2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100" dirty="0">
                <a:latin typeface="Consolas" panose="020B0609020204030204" pitchFamily="49" charset="0"/>
              </a:rPr>
              <a:t> length)</a:t>
            </a:r>
            <a:endParaRPr lang="de-AT" sz="2100" dirty="0"/>
          </a:p>
          <a:p>
            <a:pPr marL="135414">
              <a:buClr>
                <a:srgbClr val="434343"/>
              </a:buClr>
            </a:pPr>
            <a:r>
              <a:rPr lang="en-US" sz="2668" dirty="0">
                <a:solidFill>
                  <a:srgbClr val="434343"/>
                </a:solidFill>
              </a:rPr>
              <a:t>Indexing:</a:t>
            </a:r>
            <a:endParaRPr lang="en-US" sz="2668" dirty="0">
              <a:solidFill>
                <a:srgbClr val="0000FF"/>
              </a:solidFill>
            </a:endParaRPr>
          </a:p>
          <a:p>
            <a:pPr marL="0" indent="0">
              <a:buClr>
                <a:srgbClr val="434343"/>
              </a:buClr>
              <a:buNone/>
            </a:pPr>
            <a:r>
              <a:rPr lang="en-US" sz="1868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100" dirty="0">
                <a:latin typeface="Consolas" panose="020B06090202040302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100" dirty="0">
                <a:latin typeface="Consolas" panose="020B0609020204030204" pitchFamily="49" charset="0"/>
              </a:rPr>
              <a:t> </a:t>
            </a:r>
            <a:r>
              <a:rPr lang="en-US" sz="21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2100" dirty="0">
                <a:latin typeface="Consolas" panose="020B06090202040302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100" dirty="0">
                <a:latin typeface="Consolas" panose="020B0609020204030204" pitchFamily="49" charset="0"/>
              </a:rPr>
              <a:t>[</a:t>
            </a:r>
            <a:r>
              <a:rPr lang="en-US" sz="2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100" dirty="0">
                <a:latin typeface="Consolas" panose="020B0609020204030204" pitchFamily="49" charset="0"/>
              </a:rPr>
              <a:t> index] {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100" dirty="0">
                <a:latin typeface="Consolas" panose="020B0609020204030204" pitchFamily="49" charset="0"/>
              </a:rPr>
              <a:t>; }</a:t>
            </a:r>
            <a:endParaRPr lang="de-AT" sz="2100" dirty="0"/>
          </a:p>
          <a:p>
            <a:pPr marL="135414">
              <a:buClr>
                <a:srgbClr val="434343"/>
              </a:buClr>
            </a:pPr>
            <a:r>
              <a:rPr lang="en-US" sz="2666" dirty="0">
                <a:solidFill>
                  <a:srgbClr val="434343"/>
                </a:solidFill>
              </a:rPr>
              <a:t>Slicing:</a:t>
            </a:r>
          </a:p>
          <a:p>
            <a:pPr marL="0" indent="0">
              <a:buNone/>
            </a:pPr>
            <a:r>
              <a:rPr lang="en-US" sz="1868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100" dirty="0">
                <a:latin typeface="Consolas" panose="020B0609020204030204" pitchFamily="49" charset="0"/>
              </a:rPr>
              <a:t> </a:t>
            </a:r>
            <a:r>
              <a:rPr lang="en-US" sz="2100" dirty="0">
                <a:solidFill>
                  <a:srgbClr val="2B91AF"/>
                </a:solidFill>
                <a:latin typeface="Consolas" panose="020B0609020204030204" pitchFamily="49" charset="0"/>
              </a:rPr>
              <a:t>Span</a:t>
            </a:r>
            <a:r>
              <a:rPr lang="en-US" sz="2100" dirty="0">
                <a:latin typeface="Consolas" panose="020B0609020204030204" pitchFamily="49" charset="0"/>
              </a:rPr>
              <a:t>&lt;</a:t>
            </a:r>
            <a:r>
              <a:rPr lang="en-US" sz="21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2100" dirty="0">
                <a:latin typeface="Consolas" panose="020B0609020204030204" pitchFamily="49" charset="0"/>
              </a:rPr>
              <a:t>&gt; Slice(</a:t>
            </a:r>
            <a:r>
              <a:rPr lang="en-US" sz="2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100" dirty="0">
                <a:latin typeface="Consolas" panose="020B0609020204030204" pitchFamily="49" charset="0"/>
              </a:rPr>
              <a:t> start);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sz="2100" dirty="0">
                <a:latin typeface="Consolas" panose="020B0609020204030204" pitchFamily="49" charset="0"/>
              </a:rPr>
              <a:t> </a:t>
            </a:r>
            <a:r>
              <a:rPr lang="en-US" sz="2100" dirty="0">
                <a:solidFill>
                  <a:srgbClr val="2B91AF"/>
                </a:solidFill>
                <a:latin typeface="Consolas" panose="020B0609020204030204" pitchFamily="49" charset="0"/>
              </a:rPr>
              <a:t>Span</a:t>
            </a:r>
            <a:r>
              <a:rPr lang="en-US" sz="2100" dirty="0">
                <a:latin typeface="Consolas" panose="020B0609020204030204" pitchFamily="49" charset="0"/>
              </a:rPr>
              <a:t>&lt;</a:t>
            </a:r>
            <a:r>
              <a:rPr lang="en-US" sz="21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2100" dirty="0">
                <a:latin typeface="Consolas" panose="020B0609020204030204" pitchFamily="49" charset="0"/>
              </a:rPr>
              <a:t>&gt; Slice(</a:t>
            </a:r>
            <a:r>
              <a:rPr lang="en-US" sz="2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100" dirty="0">
                <a:latin typeface="Consolas" panose="020B0609020204030204" pitchFamily="49" charset="0"/>
              </a:rPr>
              <a:t> start, </a:t>
            </a:r>
            <a:r>
              <a:rPr lang="en-US" sz="2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100" dirty="0">
                <a:latin typeface="Consolas" panose="020B0609020204030204" pitchFamily="49" charset="0"/>
              </a:rPr>
              <a:t> length);</a:t>
            </a:r>
            <a:r>
              <a:rPr lang="en-US" sz="1868" dirty="0">
                <a:latin typeface="Consolas" panose="020B0609020204030204" pitchFamily="49" charset="0"/>
              </a:rPr>
              <a:t>		</a:t>
            </a:r>
          </a:p>
          <a:p>
            <a:pPr marL="0" indent="0">
              <a:buNone/>
            </a:pPr>
            <a:r>
              <a:rPr lang="en-US" sz="1868" dirty="0">
                <a:latin typeface="Consolas" panose="020B0609020204030204" pitchFamily="49" charset="0"/>
              </a:rPr>
              <a:t>	</a:t>
            </a:r>
            <a:r>
              <a:rPr lang="en-US" sz="186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(*Not a complete list of all methods!)</a:t>
            </a:r>
          </a:p>
          <a:p>
            <a:endParaRPr lang="en-US" sz="1868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AT" sz="1868" dirty="0"/>
          </a:p>
        </p:txBody>
      </p:sp>
    </p:spTree>
    <p:extLst>
      <p:ext uri="{BB962C8B-B14F-4D97-AF65-F5344CB8AC3E}">
        <p14:creationId xmlns:p14="http://schemas.microsoft.com/office/powerpoint/2010/main" val="1052919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78C8-6C53-4A11-AD7E-096411DD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Span&lt;T&gt;.Slice(start, length)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6ED28-CFDF-4509-917C-7ABF2457FEB1}"/>
              </a:ext>
            </a:extLst>
          </p:cNvPr>
          <p:cNvSpPr/>
          <p:nvPr/>
        </p:nvSpPr>
        <p:spPr>
          <a:xfrm>
            <a:off x="7026486" y="3034815"/>
            <a:ext cx="3731944" cy="71972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97C3DC-D05D-47EA-B04D-50E25348F7EE}"/>
              </a:ext>
            </a:extLst>
          </p:cNvPr>
          <p:cNvCxnSpPr>
            <a:cxnSpLocks/>
          </p:cNvCxnSpPr>
          <p:nvPr/>
        </p:nvCxnSpPr>
        <p:spPr>
          <a:xfrm>
            <a:off x="7932338" y="3040715"/>
            <a:ext cx="0" cy="70792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18F359-D423-4E18-A1D5-AE11279F81B3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8892458" y="3034815"/>
            <a:ext cx="0" cy="7285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81B79D-E55A-487C-9096-3DC475BA6C75}"/>
              </a:ext>
            </a:extLst>
          </p:cNvPr>
          <p:cNvCxnSpPr>
            <a:cxnSpLocks/>
          </p:cNvCxnSpPr>
          <p:nvPr/>
        </p:nvCxnSpPr>
        <p:spPr>
          <a:xfrm>
            <a:off x="9863585" y="3034815"/>
            <a:ext cx="0" cy="7285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AC9617-C247-4F01-95C7-4D2BED7557AD}"/>
              </a:ext>
            </a:extLst>
          </p:cNvPr>
          <p:cNvSpPr txBox="1"/>
          <p:nvPr/>
        </p:nvSpPr>
        <p:spPr>
          <a:xfrm>
            <a:off x="7242769" y="3088054"/>
            <a:ext cx="4419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906FE0-AC0F-4578-B5DA-65BE215CAEDE}"/>
              </a:ext>
            </a:extLst>
          </p:cNvPr>
          <p:cNvSpPr txBox="1"/>
          <p:nvPr/>
        </p:nvSpPr>
        <p:spPr>
          <a:xfrm>
            <a:off x="8191418" y="3079205"/>
            <a:ext cx="4419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0BB66-0343-4A7B-BD4C-01B064971881}"/>
              </a:ext>
            </a:extLst>
          </p:cNvPr>
          <p:cNvSpPr txBox="1"/>
          <p:nvPr/>
        </p:nvSpPr>
        <p:spPr>
          <a:xfrm>
            <a:off x="9162544" y="3079205"/>
            <a:ext cx="4419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CCF89-A2BF-41DB-8806-34E06D9090A1}"/>
              </a:ext>
            </a:extLst>
          </p:cNvPr>
          <p:cNvSpPr txBox="1"/>
          <p:nvPr/>
        </p:nvSpPr>
        <p:spPr>
          <a:xfrm>
            <a:off x="10057390" y="3088054"/>
            <a:ext cx="4419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037A13-78ED-4CB8-992C-3BB56E9CFAB6}"/>
              </a:ext>
            </a:extLst>
          </p:cNvPr>
          <p:cNvSpPr/>
          <p:nvPr/>
        </p:nvSpPr>
        <p:spPr>
          <a:xfrm>
            <a:off x="214306" y="1150000"/>
            <a:ext cx="62311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[] array =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[] { 1, 2, 3, 4 };</a:t>
            </a:r>
            <a:endParaRPr lang="en-US" sz="2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742BEC-A758-4BF7-AFEB-0F713B2E36E9}"/>
              </a:ext>
            </a:extLst>
          </p:cNvPr>
          <p:cNvSpPr/>
          <p:nvPr/>
        </p:nvSpPr>
        <p:spPr>
          <a:xfrm>
            <a:off x="214306" y="2827066"/>
            <a:ext cx="60837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Span&lt;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&gt; span = 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Span&lt;</a:t>
            </a:r>
            <a:r>
              <a:rPr 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&gt;(array);</a:t>
            </a:r>
            <a:endParaRPr lang="en-US" sz="21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BAD7B5-9D82-4634-A72C-3733F9A97FE9}"/>
              </a:ext>
            </a:extLst>
          </p:cNvPr>
          <p:cNvGrpSpPr/>
          <p:nvPr/>
        </p:nvGrpSpPr>
        <p:grpSpPr>
          <a:xfrm>
            <a:off x="2463800" y="1778000"/>
            <a:ext cx="8294629" cy="1292356"/>
            <a:chOff x="2463800" y="1778000"/>
            <a:chExt cx="8294629" cy="1292356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D5E3670C-EF05-4973-AFBC-78FD23F71226}"/>
                </a:ext>
              </a:extLst>
            </p:cNvPr>
            <p:cNvSpPr/>
            <p:nvPr/>
          </p:nvSpPr>
          <p:spPr>
            <a:xfrm rot="5400000">
              <a:off x="8681060" y="992987"/>
              <a:ext cx="422794" cy="3731944"/>
            </a:xfrm>
            <a:prstGeom prst="leftBrace">
              <a:avLst>
                <a:gd name="adj1" fmla="val 109085"/>
                <a:gd name="adj2" fmla="val 5069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CD60FFA-8A29-42AA-9278-D3F17DD8C3C3}"/>
                </a:ext>
              </a:extLst>
            </p:cNvPr>
            <p:cNvSpPr/>
            <p:nvPr/>
          </p:nvSpPr>
          <p:spPr>
            <a:xfrm>
              <a:off x="2463800" y="1778000"/>
              <a:ext cx="6428657" cy="1134533"/>
            </a:xfrm>
            <a:custGeom>
              <a:avLst/>
              <a:gdLst>
                <a:gd name="connsiteX0" fmla="*/ 0 w 6697133"/>
                <a:gd name="connsiteY0" fmla="*/ 1294852 h 1294852"/>
                <a:gd name="connsiteX1" fmla="*/ 2683933 w 6697133"/>
                <a:gd name="connsiteY1" fmla="*/ 7919 h 1294852"/>
                <a:gd name="connsiteX2" fmla="*/ 6697133 w 6697133"/>
                <a:gd name="connsiteY2" fmla="*/ 736052 h 129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97133" h="1294852">
                  <a:moveTo>
                    <a:pt x="0" y="1294852"/>
                  </a:moveTo>
                  <a:cubicBezTo>
                    <a:pt x="783872" y="697952"/>
                    <a:pt x="1567744" y="101052"/>
                    <a:pt x="2683933" y="7919"/>
                  </a:cubicBezTo>
                  <a:cubicBezTo>
                    <a:pt x="3800122" y="-85214"/>
                    <a:pt x="5980289" y="672552"/>
                    <a:pt x="6697133" y="736052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B8A7D0-C3CC-4949-A35C-54ECA475237F}"/>
              </a:ext>
            </a:extLst>
          </p:cNvPr>
          <p:cNvGrpSpPr/>
          <p:nvPr/>
        </p:nvGrpSpPr>
        <p:grpSpPr>
          <a:xfrm>
            <a:off x="214306" y="3403525"/>
            <a:ext cx="10544123" cy="1247216"/>
            <a:chOff x="214306" y="3403525"/>
            <a:chExt cx="10544123" cy="124721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2E3148-7D0D-474A-8039-15682133A15A}"/>
                </a:ext>
              </a:extLst>
            </p:cNvPr>
            <p:cNvSpPr/>
            <p:nvPr/>
          </p:nvSpPr>
          <p:spPr>
            <a:xfrm>
              <a:off x="214306" y="3403525"/>
              <a:ext cx="5788764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Span&lt;</a:t>
              </a:r>
              <a:r>
                <a:rPr lang="en-US" sz="2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byte</a:t>
              </a:r>
              <a:r>
                <a:rPr lang="en-US" sz="2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sz="2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newSpan</a:t>
              </a:r>
              <a:r>
                <a:rPr lang="en-US" sz="2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2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span.Slice</a:t>
              </a:r>
              <a:r>
                <a:rPr lang="en-US" sz="2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(1, 3);</a:t>
              </a:r>
              <a:endParaRPr lang="en-US" sz="2100" dirty="0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7581C75B-D2D5-4B4B-AB4F-439DEA0640CB}"/>
                </a:ext>
              </a:extLst>
            </p:cNvPr>
            <p:cNvSpPr/>
            <p:nvPr/>
          </p:nvSpPr>
          <p:spPr>
            <a:xfrm rot="16200000">
              <a:off x="9133987" y="2535046"/>
              <a:ext cx="422794" cy="2826091"/>
            </a:xfrm>
            <a:prstGeom prst="leftBrace">
              <a:avLst>
                <a:gd name="adj1" fmla="val 109085"/>
                <a:gd name="adj2" fmla="val 5137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909DD0D-737B-4462-906B-75CADA6825CE}"/>
                </a:ext>
              </a:extLst>
            </p:cNvPr>
            <p:cNvSpPr/>
            <p:nvPr/>
          </p:nvSpPr>
          <p:spPr>
            <a:xfrm>
              <a:off x="2506133" y="3784601"/>
              <a:ext cx="6891867" cy="866140"/>
            </a:xfrm>
            <a:custGeom>
              <a:avLst/>
              <a:gdLst>
                <a:gd name="connsiteX0" fmla="*/ 0 w 6891867"/>
                <a:gd name="connsiteY0" fmla="*/ 0 h 897467"/>
                <a:gd name="connsiteX1" fmla="*/ 3539067 w 6891867"/>
                <a:gd name="connsiteY1" fmla="*/ 897467 h 897467"/>
                <a:gd name="connsiteX2" fmla="*/ 6891867 w 6891867"/>
                <a:gd name="connsiteY2" fmla="*/ 592667 h 89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867" h="897467">
                  <a:moveTo>
                    <a:pt x="0" y="0"/>
                  </a:moveTo>
                  <a:cubicBezTo>
                    <a:pt x="1195211" y="399344"/>
                    <a:pt x="2390423" y="798689"/>
                    <a:pt x="3539067" y="897467"/>
                  </a:cubicBezTo>
                  <a:lnTo>
                    <a:pt x="6891867" y="592667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E33578-F913-4C84-A4FE-950C22CE2405}"/>
              </a:ext>
            </a:extLst>
          </p:cNvPr>
          <p:cNvSpPr txBox="1"/>
          <p:nvPr/>
        </p:nvSpPr>
        <p:spPr>
          <a:xfrm>
            <a:off x="4509871" y="4731113"/>
            <a:ext cx="328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/>
              <a:t>Das allokiert gar nichts! </a:t>
            </a:r>
          </a:p>
        </p:txBody>
      </p:sp>
    </p:spTree>
    <p:extLst>
      <p:ext uri="{BB962C8B-B14F-4D97-AF65-F5344CB8AC3E}">
        <p14:creationId xmlns:p14="http://schemas.microsoft.com/office/powerpoint/2010/main" val="17483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decel="5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5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2392-232C-431D-A79E-BFE45E3B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11" y="877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Full Framework vs .NET Core - LINQ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B15719-C457-48FC-9B1A-62D28177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49811"/>
            <a:ext cx="10515600" cy="4351338"/>
          </a:xfrm>
        </p:spPr>
        <p:txBody>
          <a:bodyPr/>
          <a:lstStyle/>
          <a:p>
            <a:r>
              <a:rPr lang="de-AT" dirty="0"/>
              <a:t>Benchmarking Eckdaten:</a:t>
            </a:r>
          </a:p>
          <a:p>
            <a:pPr lvl="1"/>
            <a:r>
              <a:rPr lang="de-AT" dirty="0"/>
              <a:t>MSFT Aktie </a:t>
            </a:r>
          </a:p>
          <a:p>
            <a:pPr lvl="1"/>
            <a:r>
              <a:rPr lang="de-AT" dirty="0"/>
              <a:t>14-tägige Simple Moving </a:t>
            </a:r>
            <a:r>
              <a:rPr lang="de-AT" dirty="0" err="1"/>
              <a:t>Avarage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Von 1986</a:t>
            </a:r>
          </a:p>
          <a:p>
            <a:pPr lvl="1"/>
            <a:r>
              <a:rPr lang="de-AT" dirty="0"/>
              <a:t>~80.000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points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>
                <a:hlinkClick r:id="rId2"/>
              </a:rPr>
              <a:t>https://github.com/gregkalapos/DWX2018_SampleCode/tree/master/Sample1_Linq_FullFramework_Vs_DotNetCore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4842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AT" dirty="0"/>
              <a:t>Span&lt;T&gt; - Performance Vorteile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E64B95-83C6-43EA-9A90-5677B116E36C}"/>
              </a:ext>
            </a:extLst>
          </p:cNvPr>
          <p:cNvSpPr/>
          <p:nvPr/>
        </p:nvSpPr>
        <p:spPr>
          <a:xfrm>
            <a:off x="5079559" y="3124067"/>
            <a:ext cx="5895359" cy="559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7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D988D-E67B-4A33-A9E9-7EF07F9DB65A}"/>
              </a:ext>
            </a:extLst>
          </p:cNvPr>
          <p:cNvCxnSpPr>
            <a:cxnSpLocks/>
          </p:cNvCxnSpPr>
          <p:nvPr/>
        </p:nvCxnSpPr>
        <p:spPr>
          <a:xfrm>
            <a:off x="5638601" y="3124067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00736C-0F62-48D1-B73D-ABAC133F9FBE}"/>
              </a:ext>
            </a:extLst>
          </p:cNvPr>
          <p:cNvCxnSpPr>
            <a:cxnSpLocks/>
          </p:cNvCxnSpPr>
          <p:nvPr/>
        </p:nvCxnSpPr>
        <p:spPr>
          <a:xfrm>
            <a:off x="6248466" y="3124067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26E0E1-0B2B-4C22-A093-526271753FA2}"/>
              </a:ext>
            </a:extLst>
          </p:cNvPr>
          <p:cNvCxnSpPr>
            <a:cxnSpLocks/>
          </p:cNvCxnSpPr>
          <p:nvPr/>
        </p:nvCxnSpPr>
        <p:spPr>
          <a:xfrm>
            <a:off x="6858331" y="3124067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E1C3A4-44F5-4BC5-B5BF-EA9FB842A2E4}"/>
              </a:ext>
            </a:extLst>
          </p:cNvPr>
          <p:cNvCxnSpPr>
            <a:cxnSpLocks/>
          </p:cNvCxnSpPr>
          <p:nvPr/>
        </p:nvCxnSpPr>
        <p:spPr>
          <a:xfrm>
            <a:off x="7519018" y="3124067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1AC1D2-F934-4C60-AA41-AAE1DA7D396C}"/>
              </a:ext>
            </a:extLst>
          </p:cNvPr>
          <p:cNvCxnSpPr>
            <a:cxnSpLocks/>
          </p:cNvCxnSpPr>
          <p:nvPr/>
        </p:nvCxnSpPr>
        <p:spPr>
          <a:xfrm>
            <a:off x="8128882" y="3124067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94C1FC-DB2E-483B-BA4A-56B3BC29FA0B}"/>
              </a:ext>
            </a:extLst>
          </p:cNvPr>
          <p:cNvCxnSpPr>
            <a:cxnSpLocks/>
          </p:cNvCxnSpPr>
          <p:nvPr/>
        </p:nvCxnSpPr>
        <p:spPr>
          <a:xfrm>
            <a:off x="8687925" y="3124067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8EE0A3-132C-420F-8103-AF18BB86A0AF}"/>
              </a:ext>
            </a:extLst>
          </p:cNvPr>
          <p:cNvCxnSpPr>
            <a:cxnSpLocks/>
          </p:cNvCxnSpPr>
          <p:nvPr/>
        </p:nvCxnSpPr>
        <p:spPr>
          <a:xfrm>
            <a:off x="9297790" y="3124067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F7AD88-1991-45AA-B007-65401E842685}"/>
              </a:ext>
            </a:extLst>
          </p:cNvPr>
          <p:cNvCxnSpPr>
            <a:cxnSpLocks/>
          </p:cNvCxnSpPr>
          <p:nvPr/>
        </p:nvCxnSpPr>
        <p:spPr>
          <a:xfrm>
            <a:off x="9856832" y="3124067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BE2BDD-FEDF-4805-82A2-D6921277E6FE}"/>
              </a:ext>
            </a:extLst>
          </p:cNvPr>
          <p:cNvCxnSpPr>
            <a:cxnSpLocks/>
          </p:cNvCxnSpPr>
          <p:nvPr/>
        </p:nvCxnSpPr>
        <p:spPr>
          <a:xfrm>
            <a:off x="10365053" y="3124067"/>
            <a:ext cx="0" cy="559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10CEC6-D5AD-4727-A0D1-49B7577819A2}"/>
              </a:ext>
            </a:extLst>
          </p:cNvPr>
          <p:cNvSpPr txBox="1"/>
          <p:nvPr/>
        </p:nvSpPr>
        <p:spPr>
          <a:xfrm>
            <a:off x="5154111" y="3229149"/>
            <a:ext cx="4065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‘a’</a:t>
            </a:r>
            <a:endParaRPr lang="de-AT" sz="1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24022A-C585-4C5F-A20A-437AADA74E65}"/>
              </a:ext>
            </a:extLst>
          </p:cNvPr>
          <p:cNvSpPr txBox="1"/>
          <p:nvPr/>
        </p:nvSpPr>
        <p:spPr>
          <a:xfrm>
            <a:off x="5740246" y="3229149"/>
            <a:ext cx="4065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‘b’</a:t>
            </a:r>
            <a:endParaRPr lang="de-AT" sz="1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88D21-0158-4FD4-89CB-381D22C31915}"/>
              </a:ext>
            </a:extLst>
          </p:cNvPr>
          <p:cNvSpPr txBox="1"/>
          <p:nvPr/>
        </p:nvSpPr>
        <p:spPr>
          <a:xfrm>
            <a:off x="6351572" y="3244609"/>
            <a:ext cx="4065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‘c’</a:t>
            </a:r>
            <a:endParaRPr lang="de-AT" sz="1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896417-13E8-4159-BCA3-36B32914ADA6}"/>
              </a:ext>
            </a:extLst>
          </p:cNvPr>
          <p:cNvSpPr txBox="1"/>
          <p:nvPr/>
        </p:nvSpPr>
        <p:spPr>
          <a:xfrm>
            <a:off x="6986884" y="3246760"/>
            <a:ext cx="40657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‘d’</a:t>
            </a:r>
            <a:endParaRPr lang="de-AT" sz="1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93BCD8-4B24-44BA-8443-F263A7BAC189}"/>
              </a:ext>
            </a:extLst>
          </p:cNvPr>
          <p:cNvSpPr txBox="1"/>
          <p:nvPr/>
        </p:nvSpPr>
        <p:spPr>
          <a:xfrm>
            <a:off x="7633381" y="3231320"/>
            <a:ext cx="4065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‘e’</a:t>
            </a:r>
            <a:endParaRPr lang="de-AT" sz="1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D4A14E-2F71-4284-BCF9-5E7F9851DE4A}"/>
              </a:ext>
            </a:extLst>
          </p:cNvPr>
          <p:cNvSpPr txBox="1"/>
          <p:nvPr/>
        </p:nvSpPr>
        <p:spPr>
          <a:xfrm>
            <a:off x="8205116" y="3229169"/>
            <a:ext cx="4065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‘f’</a:t>
            </a:r>
            <a:endParaRPr lang="de-AT" sz="1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ACF3AD-3F51-47EA-A597-DD9A53D3B8D9}"/>
              </a:ext>
            </a:extLst>
          </p:cNvPr>
          <p:cNvSpPr txBox="1"/>
          <p:nvPr/>
        </p:nvSpPr>
        <p:spPr>
          <a:xfrm>
            <a:off x="8789569" y="3244609"/>
            <a:ext cx="4065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‘g</a:t>
            </a:r>
            <a:endParaRPr lang="de-AT" sz="1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E6758-D160-4F3E-95F8-8F2A49AA8BA2}"/>
              </a:ext>
            </a:extLst>
          </p:cNvPr>
          <p:cNvSpPr txBox="1"/>
          <p:nvPr/>
        </p:nvSpPr>
        <p:spPr>
          <a:xfrm>
            <a:off x="9375880" y="3231341"/>
            <a:ext cx="4065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‘h’</a:t>
            </a:r>
            <a:endParaRPr lang="de-AT" sz="1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552905-5F7F-44E5-98D4-C867D345470B}"/>
              </a:ext>
            </a:extLst>
          </p:cNvPr>
          <p:cNvSpPr txBox="1"/>
          <p:nvPr/>
        </p:nvSpPr>
        <p:spPr>
          <a:xfrm>
            <a:off x="9926237" y="3259104"/>
            <a:ext cx="4065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‘</a:t>
            </a:r>
            <a:r>
              <a:rPr lang="en-US" sz="1700" dirty="0" err="1"/>
              <a:t>i</a:t>
            </a:r>
            <a:r>
              <a:rPr lang="en-US" sz="1700" dirty="0"/>
              <a:t>’</a:t>
            </a:r>
            <a:endParaRPr lang="de-AT" sz="1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FD5EA-6D6D-423A-B487-660CAFE53AEA}"/>
              </a:ext>
            </a:extLst>
          </p:cNvPr>
          <p:cNvSpPr txBox="1"/>
          <p:nvPr/>
        </p:nvSpPr>
        <p:spPr>
          <a:xfrm>
            <a:off x="10479416" y="3259104"/>
            <a:ext cx="4065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‘j’</a:t>
            </a:r>
            <a:endParaRPr lang="de-AT" sz="17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FC1F1F-C04E-421F-A179-D5DBA6B722F9}"/>
              </a:ext>
            </a:extLst>
          </p:cNvPr>
          <p:cNvSpPr/>
          <p:nvPr/>
        </p:nvSpPr>
        <p:spPr>
          <a:xfrm>
            <a:off x="1116853" y="2056805"/>
            <a:ext cx="1473839" cy="1381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7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7942A1-2B1E-4F60-A946-39DB22AE5EBB}"/>
              </a:ext>
            </a:extLst>
          </p:cNvPr>
          <p:cNvCxnSpPr>
            <a:cxnSpLocks/>
          </p:cNvCxnSpPr>
          <p:nvPr/>
        </p:nvCxnSpPr>
        <p:spPr>
          <a:xfrm>
            <a:off x="1105431" y="2514203"/>
            <a:ext cx="14738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88974-9426-4F5D-BA9D-56D1CDDFBF3A}"/>
              </a:ext>
            </a:extLst>
          </p:cNvPr>
          <p:cNvCxnSpPr>
            <a:cxnSpLocks/>
          </p:cNvCxnSpPr>
          <p:nvPr/>
        </p:nvCxnSpPr>
        <p:spPr>
          <a:xfrm>
            <a:off x="1116853" y="2971601"/>
            <a:ext cx="14738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B01106-A313-49A9-9AC7-61B702E03F9A}"/>
              </a:ext>
            </a:extLst>
          </p:cNvPr>
          <p:cNvSpPr txBox="1"/>
          <p:nvPr/>
        </p:nvSpPr>
        <p:spPr>
          <a:xfrm>
            <a:off x="1116852" y="1629204"/>
            <a:ext cx="26413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/>
              <a:t>FullString</a:t>
            </a:r>
            <a:r>
              <a:rPr lang="en-US" sz="1700" dirty="0"/>
              <a:t>: Span&lt;char&gt;</a:t>
            </a:r>
            <a:endParaRPr lang="de-AT" sz="1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CBF25-ECAC-4A21-8E9D-430739BD68FE}"/>
              </a:ext>
            </a:extLst>
          </p:cNvPr>
          <p:cNvSpPr txBox="1"/>
          <p:nvPr/>
        </p:nvSpPr>
        <p:spPr>
          <a:xfrm>
            <a:off x="1323700" y="2076347"/>
            <a:ext cx="13334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Start</a:t>
            </a:r>
            <a:endParaRPr lang="de-AT" sz="1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1193E2-99E3-4D11-B8A7-766282F32A45}"/>
              </a:ext>
            </a:extLst>
          </p:cNvPr>
          <p:cNvSpPr txBox="1"/>
          <p:nvPr/>
        </p:nvSpPr>
        <p:spPr>
          <a:xfrm>
            <a:off x="1316448" y="2550013"/>
            <a:ext cx="13334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Offset</a:t>
            </a:r>
            <a:endParaRPr lang="de-AT" sz="1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D210ED-267E-4117-8B0A-CB527894D70F}"/>
              </a:ext>
            </a:extLst>
          </p:cNvPr>
          <p:cNvSpPr txBox="1"/>
          <p:nvPr/>
        </p:nvSpPr>
        <p:spPr>
          <a:xfrm>
            <a:off x="1294496" y="3045142"/>
            <a:ext cx="13334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Size: 10</a:t>
            </a:r>
            <a:endParaRPr lang="de-AT" sz="17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8A5B06-20B3-4AAB-B6F1-F038B9860760}"/>
              </a:ext>
            </a:extLst>
          </p:cNvPr>
          <p:cNvCxnSpPr>
            <a:cxnSpLocks/>
          </p:cNvCxnSpPr>
          <p:nvPr/>
        </p:nvCxnSpPr>
        <p:spPr>
          <a:xfrm>
            <a:off x="2151354" y="2292513"/>
            <a:ext cx="2850116" cy="99424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B6A4F8D-9928-479A-B5D9-923CFD901285}"/>
              </a:ext>
            </a:extLst>
          </p:cNvPr>
          <p:cNvCxnSpPr>
            <a:cxnSpLocks/>
          </p:cNvCxnSpPr>
          <p:nvPr/>
        </p:nvCxnSpPr>
        <p:spPr>
          <a:xfrm>
            <a:off x="2335168" y="2784303"/>
            <a:ext cx="2680659" cy="6537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8203B8F-E5BB-4AFD-A8AF-D2FC0952BB74}"/>
              </a:ext>
            </a:extLst>
          </p:cNvPr>
          <p:cNvSpPr/>
          <p:nvPr/>
        </p:nvSpPr>
        <p:spPr>
          <a:xfrm>
            <a:off x="1105431" y="4357457"/>
            <a:ext cx="1473839" cy="1381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70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EA7978A-D9FB-4391-B38E-0354FCD91CA9}"/>
              </a:ext>
            </a:extLst>
          </p:cNvPr>
          <p:cNvCxnSpPr>
            <a:cxnSpLocks/>
          </p:cNvCxnSpPr>
          <p:nvPr/>
        </p:nvCxnSpPr>
        <p:spPr>
          <a:xfrm>
            <a:off x="1094009" y="4814855"/>
            <a:ext cx="14738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92D0A0-80FA-445D-88E7-B367162BA0D9}"/>
              </a:ext>
            </a:extLst>
          </p:cNvPr>
          <p:cNvCxnSpPr>
            <a:cxnSpLocks/>
          </p:cNvCxnSpPr>
          <p:nvPr/>
        </p:nvCxnSpPr>
        <p:spPr>
          <a:xfrm>
            <a:off x="1105431" y="5272254"/>
            <a:ext cx="14738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4D3FDC5-E4ED-433C-96A4-CB221C907D05}"/>
              </a:ext>
            </a:extLst>
          </p:cNvPr>
          <p:cNvSpPr txBox="1"/>
          <p:nvPr/>
        </p:nvSpPr>
        <p:spPr>
          <a:xfrm>
            <a:off x="819492" y="3897187"/>
            <a:ext cx="30085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/>
              <a:t>SecondHalf</a:t>
            </a:r>
            <a:r>
              <a:rPr lang="en-US" sz="1700" dirty="0"/>
              <a:t>: Span&lt;char&gt;</a:t>
            </a:r>
            <a:endParaRPr lang="de-AT" sz="17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30E69D-50E1-4D39-AA1E-D2F21DCACAA1}"/>
              </a:ext>
            </a:extLst>
          </p:cNvPr>
          <p:cNvSpPr txBox="1"/>
          <p:nvPr/>
        </p:nvSpPr>
        <p:spPr>
          <a:xfrm>
            <a:off x="1312279" y="4377000"/>
            <a:ext cx="13334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Start</a:t>
            </a:r>
            <a:endParaRPr lang="de-AT" sz="17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4D27F7-8523-40A1-81E5-C55E18A2B715}"/>
              </a:ext>
            </a:extLst>
          </p:cNvPr>
          <p:cNvSpPr txBox="1"/>
          <p:nvPr/>
        </p:nvSpPr>
        <p:spPr>
          <a:xfrm>
            <a:off x="1305027" y="4850666"/>
            <a:ext cx="13334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Offset</a:t>
            </a:r>
            <a:endParaRPr lang="de-AT" sz="17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53590D1-4B7F-44E6-A522-3E03108D4101}"/>
              </a:ext>
            </a:extLst>
          </p:cNvPr>
          <p:cNvSpPr txBox="1"/>
          <p:nvPr/>
        </p:nvSpPr>
        <p:spPr>
          <a:xfrm>
            <a:off x="1283075" y="5345794"/>
            <a:ext cx="13334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Size: 5</a:t>
            </a:r>
            <a:endParaRPr lang="de-AT" sz="17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599FDFB-B651-4ED8-BEF2-7DBD6146E977}"/>
              </a:ext>
            </a:extLst>
          </p:cNvPr>
          <p:cNvCxnSpPr>
            <a:cxnSpLocks/>
          </p:cNvCxnSpPr>
          <p:nvPr/>
        </p:nvCxnSpPr>
        <p:spPr>
          <a:xfrm flipV="1">
            <a:off x="2139932" y="3683110"/>
            <a:ext cx="2939627" cy="910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2F5FD86-D7D6-41AE-BA72-16CAE1CB0B69}"/>
              </a:ext>
            </a:extLst>
          </p:cNvPr>
          <p:cNvCxnSpPr>
            <a:cxnSpLocks/>
          </p:cNvCxnSpPr>
          <p:nvPr/>
        </p:nvCxnSpPr>
        <p:spPr>
          <a:xfrm flipV="1">
            <a:off x="2323746" y="3742936"/>
            <a:ext cx="6084658" cy="134202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2DD24AF-C969-49DA-8D1A-0EDA10F78ED6}"/>
              </a:ext>
            </a:extLst>
          </p:cNvPr>
          <p:cNvSpPr/>
          <p:nvPr/>
        </p:nvSpPr>
        <p:spPr>
          <a:xfrm>
            <a:off x="10068396" y="5080709"/>
            <a:ext cx="1473839" cy="1381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7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9870EA6-AF2E-4293-9F2F-E321B08293D6}"/>
              </a:ext>
            </a:extLst>
          </p:cNvPr>
          <p:cNvCxnSpPr>
            <a:cxnSpLocks/>
          </p:cNvCxnSpPr>
          <p:nvPr/>
        </p:nvCxnSpPr>
        <p:spPr>
          <a:xfrm>
            <a:off x="10056974" y="5538107"/>
            <a:ext cx="14738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93A442-CD90-45D5-A547-B5BF4497D961}"/>
              </a:ext>
            </a:extLst>
          </p:cNvPr>
          <p:cNvCxnSpPr>
            <a:cxnSpLocks/>
          </p:cNvCxnSpPr>
          <p:nvPr/>
        </p:nvCxnSpPr>
        <p:spPr>
          <a:xfrm>
            <a:off x="10068396" y="5995506"/>
            <a:ext cx="14738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95F6DB4-B712-430B-B5C9-2C4A844B96C7}"/>
              </a:ext>
            </a:extLst>
          </p:cNvPr>
          <p:cNvSpPr txBox="1"/>
          <p:nvPr/>
        </p:nvSpPr>
        <p:spPr>
          <a:xfrm>
            <a:off x="9782456" y="4620439"/>
            <a:ext cx="30085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/>
              <a:t>FirstHalf</a:t>
            </a:r>
            <a:r>
              <a:rPr lang="en-US" sz="1700" dirty="0"/>
              <a:t>: Span&lt;char&gt;</a:t>
            </a:r>
            <a:endParaRPr lang="de-AT" sz="1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9DA226-6BEA-43A3-9C5D-B65700248D02}"/>
              </a:ext>
            </a:extLst>
          </p:cNvPr>
          <p:cNvSpPr txBox="1"/>
          <p:nvPr/>
        </p:nvSpPr>
        <p:spPr>
          <a:xfrm>
            <a:off x="10275243" y="5100251"/>
            <a:ext cx="13334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Start</a:t>
            </a:r>
            <a:endParaRPr lang="de-AT" sz="17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54A165-E74F-4436-8AD7-C24EADD6240E}"/>
              </a:ext>
            </a:extLst>
          </p:cNvPr>
          <p:cNvSpPr txBox="1"/>
          <p:nvPr/>
        </p:nvSpPr>
        <p:spPr>
          <a:xfrm>
            <a:off x="10267992" y="5573918"/>
            <a:ext cx="13334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Offset</a:t>
            </a:r>
            <a:endParaRPr lang="de-AT" sz="1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DCD10F-9D21-4E96-B2A0-888A234CE97A}"/>
              </a:ext>
            </a:extLst>
          </p:cNvPr>
          <p:cNvSpPr txBox="1"/>
          <p:nvPr/>
        </p:nvSpPr>
        <p:spPr>
          <a:xfrm>
            <a:off x="10246039" y="6069046"/>
            <a:ext cx="13334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Size: 5</a:t>
            </a:r>
            <a:endParaRPr lang="de-AT" sz="17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CB86FF-3803-46AA-B95A-532AF279CC4C}"/>
              </a:ext>
            </a:extLst>
          </p:cNvPr>
          <p:cNvCxnSpPr>
            <a:cxnSpLocks/>
          </p:cNvCxnSpPr>
          <p:nvPr/>
        </p:nvCxnSpPr>
        <p:spPr>
          <a:xfrm flipH="1" flipV="1">
            <a:off x="5638601" y="3767168"/>
            <a:ext cx="4429795" cy="14720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FA0A368-A6AB-47B1-A43E-A3EBC9D20311}"/>
              </a:ext>
            </a:extLst>
          </p:cNvPr>
          <p:cNvCxnSpPr>
            <a:cxnSpLocks/>
          </p:cNvCxnSpPr>
          <p:nvPr/>
        </p:nvCxnSpPr>
        <p:spPr>
          <a:xfrm flipH="1" flipV="1">
            <a:off x="5366075" y="3767168"/>
            <a:ext cx="4768804" cy="19683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58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  <p:bldP spid="33" grpId="0"/>
      <p:bldP spid="34" grpId="0"/>
      <p:bldP spid="35" grpId="0"/>
      <p:bldP spid="59" grpId="0" animBg="1"/>
      <p:bldP spid="62" grpId="0"/>
      <p:bldP spid="63" grpId="0"/>
      <p:bldP spid="64" grpId="0"/>
      <p:bldP spid="65" grpId="0"/>
      <p:bldP spid="41" grpId="0" animBg="1"/>
      <p:bldP spid="44" grpId="0"/>
      <p:bldP spid="45" grpId="0"/>
      <p:bldP spid="46" grpId="0"/>
      <p:bldP spid="4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6E1B-A8B2-4484-BC1B-E43B6980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 use cases</a:t>
            </a:r>
          </a:p>
        </p:txBody>
      </p:sp>
      <p:sp>
        <p:nvSpPr>
          <p:cNvPr id="3" name="Shape 149">
            <a:extLst>
              <a:ext uri="{FF2B5EF4-FFF2-40B4-BE49-F238E27FC236}">
                <a16:creationId xmlns:a16="http://schemas.microsoft.com/office/drawing/2014/main" id="{7F9FB4EE-94DE-45A3-9BE7-898685536D93}"/>
              </a:ext>
            </a:extLst>
          </p:cNvPr>
          <p:cNvSpPr txBox="1">
            <a:spLocks/>
          </p:cNvSpPr>
          <p:nvPr/>
        </p:nvSpPr>
        <p:spPr>
          <a:xfrm>
            <a:off x="538480" y="1549059"/>
            <a:ext cx="11043920" cy="2685011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String parsing </a:t>
            </a:r>
          </a:p>
          <a:p>
            <a:r>
              <a:rPr lang="en-US" dirty="0"/>
              <a:t>Encoding </a:t>
            </a:r>
          </a:p>
          <a:p>
            <a:r>
              <a:rPr lang="en-US" dirty="0"/>
              <a:t>Formatting</a:t>
            </a:r>
          </a:p>
          <a:p>
            <a:r>
              <a:rPr lang="en-US" dirty="0"/>
              <a:t>Compression/Decompression</a:t>
            </a:r>
          </a:p>
          <a:p>
            <a:r>
              <a:rPr lang="en-US" dirty="0"/>
              <a:t>Data Pipelines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43A715-70D6-4235-975B-3DECCC3BE4DF}"/>
              </a:ext>
            </a:extLst>
          </p:cNvPr>
          <p:cNvSpPr txBox="1"/>
          <p:nvPr/>
        </p:nvSpPr>
        <p:spPr>
          <a:xfrm>
            <a:off x="326571" y="4486521"/>
            <a:ext cx="197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 server: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41BC7-A7A7-4F02-BE8A-046BE357484A}"/>
              </a:ext>
            </a:extLst>
          </p:cNvPr>
          <p:cNvSpPr/>
          <p:nvPr/>
        </p:nvSpPr>
        <p:spPr>
          <a:xfrm>
            <a:off x="370044" y="5339440"/>
            <a:ext cx="1185487" cy="62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 fills buffer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01A42-1B66-4E23-B004-AE76328E6EB7}"/>
              </a:ext>
            </a:extLst>
          </p:cNvPr>
          <p:cNvSpPr/>
          <p:nvPr/>
        </p:nvSpPr>
        <p:spPr>
          <a:xfrm>
            <a:off x="1901900" y="5339621"/>
            <a:ext cx="1057111" cy="62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Parsing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8E3833-DB00-4041-9C1E-4301BAF01708}"/>
              </a:ext>
            </a:extLst>
          </p:cNvPr>
          <p:cNvSpPr/>
          <p:nvPr/>
        </p:nvSpPr>
        <p:spPr>
          <a:xfrm>
            <a:off x="3308484" y="5339437"/>
            <a:ext cx="1081588" cy="62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Decompression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745766-B87D-4B9D-BF7F-0B5666F12D47}"/>
              </a:ext>
            </a:extLst>
          </p:cNvPr>
          <p:cNvSpPr/>
          <p:nvPr/>
        </p:nvSpPr>
        <p:spPr>
          <a:xfrm>
            <a:off x="4790639" y="5339437"/>
            <a:ext cx="1039930" cy="62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64 decoding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6A51D-D1D9-4B8D-BAF0-5C92E16FF77C}"/>
              </a:ext>
            </a:extLst>
          </p:cNvPr>
          <p:cNvSpPr/>
          <p:nvPr/>
        </p:nvSpPr>
        <p:spPr>
          <a:xfrm>
            <a:off x="6183889" y="5339436"/>
            <a:ext cx="951850" cy="62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12B2E6-CBE0-4FE6-87D6-1E1DF8E8E48A}"/>
              </a:ext>
            </a:extLst>
          </p:cNvPr>
          <p:cNvSpPr/>
          <p:nvPr/>
        </p:nvSpPr>
        <p:spPr>
          <a:xfrm>
            <a:off x="7541448" y="5360638"/>
            <a:ext cx="929213" cy="62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Writing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76A8BC-F9AA-446B-A7BB-18AF2DD144A3}"/>
              </a:ext>
            </a:extLst>
          </p:cNvPr>
          <p:cNvSpPr/>
          <p:nvPr/>
        </p:nvSpPr>
        <p:spPr>
          <a:xfrm>
            <a:off x="8899322" y="5381658"/>
            <a:ext cx="852370" cy="62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writing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A51C18-4121-4A8B-A2D1-E3BB137A2B45}"/>
              </a:ext>
            </a:extLst>
          </p:cNvPr>
          <p:cNvSpPr/>
          <p:nvPr/>
        </p:nvSpPr>
        <p:spPr>
          <a:xfrm>
            <a:off x="10180353" y="5402860"/>
            <a:ext cx="963854" cy="62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writing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5FA1A9-E9C0-45AD-A8E5-5043411E6205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1555531" y="5649683"/>
            <a:ext cx="346369" cy="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B1D7C6-FF0F-434A-979D-76B486450326}"/>
              </a:ext>
            </a:extLst>
          </p:cNvPr>
          <p:cNvCxnSpPr/>
          <p:nvPr/>
        </p:nvCxnSpPr>
        <p:spPr>
          <a:xfrm>
            <a:off x="2965962" y="5649678"/>
            <a:ext cx="346369" cy="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562367-9CC2-4AD6-9560-0E02EB221DD9}"/>
              </a:ext>
            </a:extLst>
          </p:cNvPr>
          <p:cNvCxnSpPr>
            <a:cxnSpLocks/>
          </p:cNvCxnSpPr>
          <p:nvPr/>
        </p:nvCxnSpPr>
        <p:spPr>
          <a:xfrm>
            <a:off x="4393176" y="5691901"/>
            <a:ext cx="387233" cy="213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67E950-D32B-4CCC-AE4E-76D8DDB178A1}"/>
              </a:ext>
            </a:extLst>
          </p:cNvPr>
          <p:cNvCxnSpPr/>
          <p:nvPr/>
        </p:nvCxnSpPr>
        <p:spPr>
          <a:xfrm>
            <a:off x="5830569" y="5726522"/>
            <a:ext cx="346369" cy="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DAF21E-4D22-4701-977A-CC717EF9171F}"/>
              </a:ext>
            </a:extLst>
          </p:cNvPr>
          <p:cNvCxnSpPr/>
          <p:nvPr/>
        </p:nvCxnSpPr>
        <p:spPr>
          <a:xfrm>
            <a:off x="7135739" y="5726341"/>
            <a:ext cx="346369" cy="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B88B8A-03C9-4EA7-972D-BCA1672E2000}"/>
              </a:ext>
            </a:extLst>
          </p:cNvPr>
          <p:cNvCxnSpPr/>
          <p:nvPr/>
        </p:nvCxnSpPr>
        <p:spPr>
          <a:xfrm>
            <a:off x="8510273" y="5713103"/>
            <a:ext cx="346369" cy="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F90526-60CD-4CE0-9832-75BD89C55FF6}"/>
              </a:ext>
            </a:extLst>
          </p:cNvPr>
          <p:cNvCxnSpPr/>
          <p:nvPr/>
        </p:nvCxnSpPr>
        <p:spPr>
          <a:xfrm>
            <a:off x="9751692" y="5731964"/>
            <a:ext cx="346369" cy="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58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Span&lt;T&gt; - String parsing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7BE137-7F20-4D93-9066-70B8B736CD8F}"/>
              </a:ext>
            </a:extLst>
          </p:cNvPr>
          <p:cNvSpPr/>
          <p:nvPr/>
        </p:nvSpPr>
        <p:spPr>
          <a:xfrm>
            <a:off x="123887" y="1115373"/>
            <a:ext cx="1169252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WorkWithSpan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ReadOnlySpan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@"Request URL: http://kalapos.net/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   	Request 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Method:GET</a:t>
            </a:r>
            <a:endParaRPr lang="en-US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	Status Code:200 OK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   	Remote Address:81.10.250.159:80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	Referrer 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Policy:no-referrer-when-downgrade</a:t>
            </a:r>
            <a:endParaRPr lang="en-US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   	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Accept:texvt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html,application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xhtml+xml,application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xml;q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=0.9,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   	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Accept-Encoding:gzip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, deflate</a:t>
            </a:r>
          </a:p>
          <a:p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800000"/>
                </a:solidFill>
                <a:latin typeface="Consolas" panose="020B0609020204030204" pitchFamily="49" charset="0"/>
              </a:rPr>
              <a:t>Accept-Language:de-DE,de;q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=0.8,en-US;q=0.6,en;q=0.4,hu;q=0.2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   	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Connection:keep-alive</a:t>
            </a:r>
            <a:endParaRPr lang="en-US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   	Cookie:__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cfduid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=d37ec605870fbb75a1b5b9616bf161ed01507890791; 	  			   _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ga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=GA1.2.460922426.1476689834; _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gid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=GA1.2.1163677089.1508317942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Host:kalapos.net</a:t>
            </a:r>
            <a:endParaRPr lang="en-US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   	Upgrade-Insecure-Requests:1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User-Agent:Mozilla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/5.0 (Windows NT 10.0; Win64; x64) </a:t>
            </a:r>
            <a:r>
              <a:rPr lang="en-US" dirty="0" err="1">
                <a:solidFill>
                  <a:srgbClr val="800000"/>
                </a:solidFill>
                <a:latin typeface="Consolas" panose="020B0609020204030204" pitchFamily="49" charset="0"/>
              </a:rPr>
              <a:t>AppleWebKit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/537.36 (KHTML, like  	     Gecko) Chrome/61.0.3163.100 Safari/537.36"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.AsSpan();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ParseStringSpan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17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Span&lt;T&gt; - String parsing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5C8E5E-6739-49EF-A951-7C678C3FF247}"/>
              </a:ext>
            </a:extLst>
          </p:cNvPr>
          <p:cNvSpPr/>
          <p:nvPr/>
        </p:nvSpPr>
        <p:spPr>
          <a:xfrm>
            <a:off x="289068" y="1143517"/>
            <a:ext cx="551589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ParseStringSpan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ReadOnlySpan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(13, 19);</a:t>
            </a:r>
          </a:p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 var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method = str.Slice(58, 3);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Int32.TryParse(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(84, 3),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remoteAddr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(116, 14);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referrerPolicy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(157, 26);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accept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(201, 85);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acceptEncoding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(313, 13);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acceptLanguage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(353, 44);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(419, 10);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cookie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(447, 118);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host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(581, 11);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Int32.TryParse(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(629, 1),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updgradeInsecureRequest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userAgent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str.Slice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(652, 115);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93E4D9-3286-4D41-AAF2-15DD544F8D45}"/>
              </a:ext>
            </a:extLst>
          </p:cNvPr>
          <p:cNvSpPr/>
          <p:nvPr/>
        </p:nvSpPr>
        <p:spPr>
          <a:xfrm>
            <a:off x="5929745" y="1208409"/>
            <a:ext cx="64077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ParseStringClassic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 var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url = str.Substring(13, 19);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method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(58, 3);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Int32.TryParse(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(84, 3),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remoteAddr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(116, 14);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referrerPolicy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(157, 26);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accept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(201, 85);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acceptEncoding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(313, 13);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acceptLanguage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(353, 44);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(419, 10);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cookie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(447, 118);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host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(581, 11);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Int32.TryParse(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(629, 1),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updgradeInsecureRequest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userAgent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(652, 115);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E5D019-E938-413C-B0CB-B2505ACC50DC}"/>
              </a:ext>
            </a:extLst>
          </p:cNvPr>
          <p:cNvSpPr/>
          <p:nvPr/>
        </p:nvSpPr>
        <p:spPr>
          <a:xfrm>
            <a:off x="1577880" y="1867680"/>
            <a:ext cx="2647755" cy="601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908AFC-7576-420C-B6A1-1087D86C745F}"/>
              </a:ext>
            </a:extLst>
          </p:cNvPr>
          <p:cNvSpPr/>
          <p:nvPr/>
        </p:nvSpPr>
        <p:spPr>
          <a:xfrm>
            <a:off x="7272099" y="1669336"/>
            <a:ext cx="3021829" cy="601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0" y="-28954"/>
            <a:ext cx="12192000" cy="1025946"/>
          </a:xfrm>
        </p:spPr>
        <p:txBody>
          <a:bodyPr/>
          <a:lstStyle/>
          <a:p>
            <a:pPr lvl="0"/>
            <a:r>
              <a:rPr lang="en-US" dirty="0"/>
              <a:t>Span&lt;T&gt; - Benchmark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49C0A-E2E6-4329-90B9-AACF9D6B8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974"/>
          <a:stretch/>
        </p:blipFill>
        <p:spPr>
          <a:xfrm>
            <a:off x="175192" y="973025"/>
            <a:ext cx="7623484" cy="50349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254D2-45CA-4148-9F89-67BCC6255D23}"/>
              </a:ext>
            </a:extLst>
          </p:cNvPr>
          <p:cNvSpPr/>
          <p:nvPr/>
        </p:nvSpPr>
        <p:spPr>
          <a:xfrm>
            <a:off x="534874" y="6272054"/>
            <a:ext cx="10957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https://github.com/gregkalapos/DWX2018_SampleCode/tree/master/RefAndSpan/StringParsingWithSpan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74356-766E-4E25-AE6E-8D921C9CDC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79"/>
          <a:stretch/>
        </p:blipFill>
        <p:spPr>
          <a:xfrm>
            <a:off x="7908567" y="1261051"/>
            <a:ext cx="4173542" cy="47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57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D485-7654-416B-A49F-36273302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Dev </a:t>
            </a:r>
            <a:r>
              <a:rPr lang="en-US" dirty="0" err="1"/>
              <a:t>mit</a:t>
            </a:r>
            <a:r>
              <a:rPr lang="en-US" dirty="0"/>
              <a:t> Span&lt;T&gt;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12694-A1DC-427A-8EEE-C81C3B127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98" y="1062253"/>
            <a:ext cx="9882403" cy="55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5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5C29-EB86-4F2B-AA9C-C267695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D1AE7-333F-438C-BCB1-5A61F5A963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8479" y="1549059"/>
            <a:ext cx="11708581" cy="4980706"/>
          </a:xfrm>
        </p:spPr>
        <p:txBody>
          <a:bodyPr/>
          <a:lstStyle/>
          <a:p>
            <a:r>
              <a:rPr lang="en-US" dirty="0"/>
              <a:t>State of the .NET Performance - Adam </a:t>
            </a:r>
            <a:r>
              <a:rPr lang="en-US" dirty="0" err="1"/>
              <a:t>Sitnik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http://adamsitnik.com</a:t>
            </a:r>
            <a:r>
              <a:rPr lang="en-US" dirty="0"/>
              <a:t>) </a:t>
            </a:r>
            <a:r>
              <a:rPr lang="en-US" dirty="0">
                <a:hlinkClick r:id="rId3"/>
              </a:rPr>
              <a:t>https://www.youtube.com/watch?v=CSPSvBeqJ9c</a:t>
            </a:r>
            <a:r>
              <a:rPr lang="en-US" dirty="0"/>
              <a:t> </a:t>
            </a:r>
          </a:p>
          <a:p>
            <a:r>
              <a:rPr lang="en-US" dirty="0"/>
              <a:t>Vladimir </a:t>
            </a:r>
            <a:r>
              <a:rPr lang="en-US" dirty="0" err="1"/>
              <a:t>Sadov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http://mustoverride.com</a:t>
            </a:r>
            <a:r>
              <a:rPr lang="en-US" dirty="0"/>
              <a:t>  </a:t>
            </a:r>
          </a:p>
          <a:p>
            <a:r>
              <a:rPr lang="en-US" dirty="0" err="1"/>
              <a:t>BenchmarkDotNet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https://benchmarkdotnet.org/</a:t>
            </a:r>
            <a:r>
              <a:rPr lang="en-US" dirty="0"/>
              <a:t> </a:t>
            </a:r>
          </a:p>
          <a:p>
            <a:r>
              <a:rPr lang="en-US" dirty="0"/>
              <a:t>Ref return and ref locals (Microsoft): </a:t>
            </a:r>
            <a:r>
              <a:rPr lang="en-US" dirty="0">
                <a:hlinkClick r:id="rId6"/>
              </a:rPr>
              <a:t>https://docs.microsoft.com/en-us/dotnet/csharp/programming-guide/classes-and-structs/ref-returns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0862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5C29-EB86-4F2B-AA9C-C2676951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 +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D1AE7-333F-438C-BCB1-5A61F5A963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8479" y="1549059"/>
            <a:ext cx="11708581" cy="443878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https://github.com/gregkalapos/DWX2018_SampleCode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gregkalapos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https://twitter.com/gregkalapos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303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2392-232C-431D-A79E-BFE45E3B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11" y="87723"/>
            <a:ext cx="10515600" cy="932555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Full Framework vs .NET Core - LINQ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476DF-3D52-4558-872B-4A89B922C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12"/>
          <a:stretch/>
        </p:blipFill>
        <p:spPr>
          <a:xfrm>
            <a:off x="497083" y="978062"/>
            <a:ext cx="11046449" cy="41717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7D1572-F9B5-4D63-ADCC-7D0D29912DCA}"/>
              </a:ext>
            </a:extLst>
          </p:cNvPr>
          <p:cNvSpPr/>
          <p:nvPr/>
        </p:nvSpPr>
        <p:spPr>
          <a:xfrm>
            <a:off x="396411" y="5557064"/>
            <a:ext cx="10711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https://github.com/dotnet/corefx/commit/a087c2d97d818762c1b4dd2c6305a2d9e836631c#diff-5c3753c526c75a2790d71c348c0c364aR246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21AE7-C952-4C71-9B91-4E5A4ADF9781}"/>
              </a:ext>
            </a:extLst>
          </p:cNvPr>
          <p:cNvSpPr/>
          <p:nvPr/>
        </p:nvSpPr>
        <p:spPr>
          <a:xfrm>
            <a:off x="396411" y="6203395"/>
            <a:ext cx="9864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https://github.com/dotnet/corefx/blob/master/src/System.Linq/src/System/Linq/Skip.cs#L35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7EB2-D135-48EB-B8A9-4601504D7759}"/>
              </a:ext>
            </a:extLst>
          </p:cNvPr>
          <p:cNvSpPr txBox="1"/>
          <p:nvPr/>
        </p:nvSpPr>
        <p:spPr>
          <a:xfrm>
            <a:off x="396410" y="5168766"/>
            <a:ext cx="1071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~60x Performance Verbesserung dank Community </a:t>
            </a:r>
            <a:r>
              <a:rPr lang="de-AT" dirty="0" err="1"/>
              <a:t>Contribution</a:t>
            </a:r>
            <a:r>
              <a:rPr lang="de-AT" dirty="0"/>
              <a:t> (</a:t>
            </a:r>
            <a:r>
              <a:rPr lang="de-AT" b="1" dirty="0"/>
              <a:t>Jon Hanna)</a:t>
            </a:r>
            <a:endParaRPr lang="de-A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2DADE-B3CC-47E1-970A-1F93C698B17D}"/>
              </a:ext>
            </a:extLst>
          </p:cNvPr>
          <p:cNvSpPr/>
          <p:nvPr/>
        </p:nvSpPr>
        <p:spPr>
          <a:xfrm>
            <a:off x="497083" y="1713016"/>
            <a:ext cx="10610376" cy="27432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CC997F1-8A4B-45F7-8E9B-39FB74C657F3}"/>
              </a:ext>
            </a:extLst>
          </p:cNvPr>
          <p:cNvSpPr/>
          <p:nvPr/>
        </p:nvSpPr>
        <p:spPr>
          <a:xfrm rot="10800000">
            <a:off x="4449260" y="2315653"/>
            <a:ext cx="460269" cy="1554597"/>
          </a:xfrm>
          <a:prstGeom prst="downArrow">
            <a:avLst>
              <a:gd name="adj1" fmla="val 50000"/>
              <a:gd name="adj2" fmla="val 9400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00169 0.03032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7969 -0.0092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84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AF48-9811-42C6-8940-93B74164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.NET Blog - Performance Improvements in .NET Core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4B23C9-A739-456A-968A-475B3BD9A148}"/>
              </a:ext>
            </a:extLst>
          </p:cNvPr>
          <p:cNvSpPr/>
          <p:nvPr/>
        </p:nvSpPr>
        <p:spPr>
          <a:xfrm>
            <a:off x="633690" y="1984942"/>
            <a:ext cx="1009379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hlinkClick r:id="rId2"/>
              </a:rPr>
              <a:t>https://blogs.msdn.microsoft.com/dotnet/2017/06/07/performance-improvements-in-net-core/</a:t>
            </a:r>
            <a:endParaRPr lang="en-US" sz="2100" dirty="0"/>
          </a:p>
          <a:p>
            <a:endParaRPr lang="en-US" sz="21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849F3F-FD25-48FA-871F-9634E2F45A1D}"/>
              </a:ext>
            </a:extLst>
          </p:cNvPr>
          <p:cNvSpPr txBox="1">
            <a:spLocks/>
          </p:cNvSpPr>
          <p:nvPr/>
        </p:nvSpPr>
        <p:spPr>
          <a:xfrm>
            <a:off x="422788" y="1399954"/>
            <a:ext cx="10515600" cy="3293634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/>
              <a:t>Requests</a:t>
            </a:r>
            <a:r>
              <a:rPr lang="de-AT" dirty="0"/>
              <a:t> mit Perf. Verbesserungen + Benchmarks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2A4DC-6277-448C-82D2-B7F22A6B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271" y="2515856"/>
            <a:ext cx="6685458" cy="43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0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448-077F-43CE-899B-D46192E7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4300" dirty="0">
                <a:solidFill>
                  <a:srgbClr val="C246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Warum ist Performance wichtig? –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CD724-FA76-4A6F-B83D-80773D6D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7784" cy="1304074"/>
          </a:xfrm>
        </p:spPr>
        <p:txBody>
          <a:bodyPr/>
          <a:lstStyle/>
          <a:p>
            <a:r>
              <a:rPr lang="en-US" dirty="0"/>
              <a:t>Azure App Service </a:t>
            </a:r>
            <a:r>
              <a:rPr lang="en-US" dirty="0" err="1"/>
              <a:t>Kosten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18D42-87A4-480F-9ADE-F327D0E12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5" y="2573285"/>
            <a:ext cx="11427157" cy="223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6566CF-7A0B-4C2B-94D9-136F70018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5" y="4811660"/>
            <a:ext cx="10340667" cy="2047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DC3408-0851-42CE-B0DD-3221C8227BBD}"/>
              </a:ext>
            </a:extLst>
          </p:cNvPr>
          <p:cNvSpPr txBox="1"/>
          <p:nvPr/>
        </p:nvSpPr>
        <p:spPr>
          <a:xfrm>
            <a:off x="338137" y="4626994"/>
            <a:ext cx="296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Premium: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E2F59-32A1-413F-8BE0-E352740F8E79}"/>
              </a:ext>
            </a:extLst>
          </p:cNvPr>
          <p:cNvSpPr txBox="1"/>
          <p:nvPr/>
        </p:nvSpPr>
        <p:spPr>
          <a:xfrm>
            <a:off x="338137" y="2314894"/>
            <a:ext cx="296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81487-59B3-4EBF-AAD8-3FF7F55DE26C}"/>
              </a:ext>
            </a:extLst>
          </p:cNvPr>
          <p:cNvSpPr txBox="1"/>
          <p:nvPr/>
        </p:nvSpPr>
        <p:spPr>
          <a:xfrm>
            <a:off x="964630" y="3264635"/>
            <a:ext cx="92376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dirty="0"/>
              <a:t>Wenn meine Applikation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3200" dirty="0"/>
              <a:t>eine B1 Instanz verwendet: 54,75$/Monat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3200" dirty="0"/>
              <a:t>eine P3v2 Instanz verwendet: 584$/Monat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3200" dirty="0"/>
              <a:t>50 P3v2 Instanzen verwendet: 29200$/Monat</a:t>
            </a:r>
          </a:p>
          <a:p>
            <a:endParaRPr lang="de-AT" sz="3200" dirty="0"/>
          </a:p>
        </p:txBody>
      </p:sp>
    </p:spTree>
    <p:extLst>
      <p:ext uri="{BB962C8B-B14F-4D97-AF65-F5344CB8AC3E}">
        <p14:creationId xmlns:p14="http://schemas.microsoft.com/office/powerpoint/2010/main" val="20897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HighPerfCoding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ghPerfCodingTheme" id="{ADA9F82E-E4C2-4CC0-8D07-7CF171584A42}" vid="{0E0644BB-67B1-4C52-A698-F35EC67B0E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HighPerfCodingTheme</Template>
  <TotalTime>2626</TotalTime>
  <Words>3152</Words>
  <Application>Microsoft Office PowerPoint</Application>
  <PresentationFormat>Widescreen</PresentationFormat>
  <Paragraphs>619</Paragraphs>
  <Slides>67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Roboto</vt:lpstr>
      <vt:lpstr>Segoe UI</vt:lpstr>
      <vt:lpstr>Segoe UI Light</vt:lpstr>
      <vt:lpstr>HighPerfCodingTheme</vt:lpstr>
      <vt:lpstr>PowerPoint Presentation</vt:lpstr>
      <vt:lpstr>Gergely Kalapos  Web: http://kalapos.net Twitter: @gregkalapos</vt:lpstr>
      <vt:lpstr>Agenda </vt:lpstr>
      <vt:lpstr>Terminologie</vt:lpstr>
      <vt:lpstr>Full Framework vs. .NET Core – LINQ - Gleitender Mittelwert Berechnung </vt:lpstr>
      <vt:lpstr>Full Framework vs .NET Core - LINQ</vt:lpstr>
      <vt:lpstr>Full Framework vs .NET Core - LINQ</vt:lpstr>
      <vt:lpstr>.NET Blog - Performance Improvements in .NET Core</vt:lpstr>
      <vt:lpstr>Warum ist Performance wichtig? – Cloud </vt:lpstr>
      <vt:lpstr>Warum ist Performance wichtig? – Mobile </vt:lpstr>
      <vt:lpstr>Webanwendungen</vt:lpstr>
      <vt:lpstr>Techempower Benchmark </vt:lpstr>
      <vt:lpstr>Techempower Benchmark </vt:lpstr>
      <vt:lpstr>Techempower Benchmark </vt:lpstr>
      <vt:lpstr>.NET Dev im “.NET Classic” Zeitalter</vt:lpstr>
      <vt:lpstr>ArrayPool </vt:lpstr>
      <vt:lpstr>Managed Heap - GC Segments </vt:lpstr>
      <vt:lpstr>Arrays and GC</vt:lpstr>
      <vt:lpstr>Arrays and GC</vt:lpstr>
      <vt:lpstr>Solution: ArrayPool&lt;T&gt;</vt:lpstr>
      <vt:lpstr>ArrayPool</vt:lpstr>
      <vt:lpstr>Benchmark Ergebnis</vt:lpstr>
      <vt:lpstr>ArrayPool – A few more things</vt:lpstr>
      <vt:lpstr>ArrayPool – Creating a custom pool</vt:lpstr>
      <vt:lpstr>ArrayPool – Zusammenfassung</vt:lpstr>
      <vt:lpstr>.NET Dev mit ArrayPool</vt:lpstr>
      <vt:lpstr>Ref return, ref local </vt:lpstr>
      <vt:lpstr>Reference types – object header</vt:lpstr>
      <vt:lpstr>Value Types on .NET (and .NET Core)</vt:lpstr>
      <vt:lpstr>Benchmark: class vs. struct</vt:lpstr>
      <vt:lpstr>Benchmark: class vs. struct</vt:lpstr>
      <vt:lpstr>Benchmark: class vs. struct</vt:lpstr>
      <vt:lpstr>Value Types - Nachteile</vt:lpstr>
      <vt:lpstr>Value Types - Benchmark</vt:lpstr>
      <vt:lpstr>Value Types - Benchmark</vt:lpstr>
      <vt:lpstr>Value Types</vt:lpstr>
      <vt:lpstr>Value Types</vt:lpstr>
      <vt:lpstr>Ref keyword in C# = Managed pointer in der CLR</vt:lpstr>
      <vt:lpstr>Ref return</vt:lpstr>
      <vt:lpstr>Ref return – Beispiel 1 </vt:lpstr>
      <vt:lpstr>Ref return – Benchmark </vt:lpstr>
      <vt:lpstr>Ref return - Benchmark</vt:lpstr>
      <vt:lpstr>Ref return – Beispiel 2</vt:lpstr>
      <vt:lpstr>Ref return – Beispiel 2</vt:lpstr>
      <vt:lpstr>Ref in C# 7 – was kann man mit ‘ref’ zurückgeben? </vt:lpstr>
      <vt:lpstr>Ref in C# 7 – was kann man mit ‘ref’ zurückgeben? </vt:lpstr>
      <vt:lpstr>Ref in C# 7 – was kann man mit ‘ref’ NICHT zurückgeben? </vt:lpstr>
      <vt:lpstr>Ref in C# 7 – was kann man mit ‘ref’ NICHT zurückgeben? </vt:lpstr>
      <vt:lpstr>.NET Dev mit ‘ref return’ und ‘ref local’</vt:lpstr>
      <vt:lpstr>Span&lt;T&gt; </vt:lpstr>
      <vt:lpstr>Allocation in .NET</vt:lpstr>
      <vt:lpstr>Accepting handles to different types of memory in an API</vt:lpstr>
      <vt:lpstr>Span&lt;T&gt;</vt:lpstr>
      <vt:lpstr>Span&lt;T&gt; - wrapping memory from the managed heap</vt:lpstr>
      <vt:lpstr>Span&lt;T&gt; - wrapping unmanaged memory</vt:lpstr>
      <vt:lpstr>Span&lt;T&gt; - wrapping stack memory</vt:lpstr>
      <vt:lpstr>Span&lt;T&gt;</vt:lpstr>
      <vt:lpstr>Span&lt;T&gt; API </vt:lpstr>
      <vt:lpstr>Span&lt;T&gt;.Slice(start, length)</vt:lpstr>
      <vt:lpstr>Span&lt;T&gt; - Performance Vorteile</vt:lpstr>
      <vt:lpstr>Span use cases</vt:lpstr>
      <vt:lpstr>Span&lt;T&gt; - String parsing</vt:lpstr>
      <vt:lpstr>Span&lt;T&gt; - String parsing</vt:lpstr>
      <vt:lpstr>Span&lt;T&gt; - Benchmark</vt:lpstr>
      <vt:lpstr>.NET Dev mit Span&lt;T&gt;</vt:lpstr>
      <vt:lpstr>Resources</vt:lpstr>
      <vt:lpstr>Sample code +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Coding with .NET</dc:title>
  <dc:creator>Gergely Kalapos</dc:creator>
  <cp:lastModifiedBy>Gergely Kalapos</cp:lastModifiedBy>
  <cp:revision>39</cp:revision>
  <dcterms:created xsi:type="dcterms:W3CDTF">2018-02-16T10:56:42Z</dcterms:created>
  <dcterms:modified xsi:type="dcterms:W3CDTF">2018-06-25T22:40:55Z</dcterms:modified>
</cp:coreProperties>
</file>